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707" r:id="rId1"/>
  </p:sldMasterIdLst>
  <p:notesMasterIdLst>
    <p:notesMasterId r:id="rId33"/>
  </p:notesMasterIdLst>
  <p:sldIdLst>
    <p:sldId id="433" r:id="rId2"/>
    <p:sldId id="539" r:id="rId3"/>
    <p:sldId id="538" r:id="rId4"/>
    <p:sldId id="532" r:id="rId5"/>
    <p:sldId id="523" r:id="rId6"/>
    <p:sldId id="524" r:id="rId7"/>
    <p:sldId id="529" r:id="rId8"/>
    <p:sldId id="535" r:id="rId9"/>
    <p:sldId id="534" r:id="rId10"/>
    <p:sldId id="493" r:id="rId11"/>
    <p:sldId id="540" r:id="rId12"/>
    <p:sldId id="520" r:id="rId13"/>
    <p:sldId id="499" r:id="rId14"/>
    <p:sldId id="526" r:id="rId15"/>
    <p:sldId id="500" r:id="rId16"/>
    <p:sldId id="521" r:id="rId17"/>
    <p:sldId id="504" r:id="rId18"/>
    <p:sldId id="505" r:id="rId19"/>
    <p:sldId id="506" r:id="rId20"/>
    <p:sldId id="518" r:id="rId21"/>
    <p:sldId id="528" r:id="rId22"/>
    <p:sldId id="508" r:id="rId23"/>
    <p:sldId id="512" r:id="rId24"/>
    <p:sldId id="537" r:id="rId25"/>
    <p:sldId id="531" r:id="rId26"/>
    <p:sldId id="543" r:id="rId27"/>
    <p:sldId id="541" r:id="rId28"/>
    <p:sldId id="542" r:id="rId29"/>
    <p:sldId id="513" r:id="rId30"/>
    <p:sldId id="514" r:id="rId31"/>
    <p:sldId id="488" r:id="rId3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9900"/>
    <a:srgbClr val="00CCFF"/>
    <a:srgbClr val="0000FF"/>
    <a:srgbClr val="CC00CC"/>
    <a:srgbClr val="685DF5"/>
    <a:srgbClr val="008000"/>
    <a:srgbClr val="E91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8643" autoAdjust="0"/>
  </p:normalViewPr>
  <p:slideViewPr>
    <p:cSldViewPr>
      <p:cViewPr varScale="1">
        <p:scale>
          <a:sx n="112" d="100"/>
          <a:sy n="112" d="100"/>
        </p:scale>
        <p:origin x="1728" y="84"/>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4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xmlns="" id="{AAF7F9A7-E956-4FEF-A782-7AD84EF45A6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ea typeface="ＭＳ Ｐゴシック" pitchFamily="-121" charset="-128"/>
              </a:defRPr>
            </a:lvl1pPr>
          </a:lstStyle>
          <a:p>
            <a:pPr>
              <a:defRPr/>
            </a:pPr>
            <a:endParaRPr lang="tr-TR"/>
          </a:p>
        </p:txBody>
      </p:sp>
      <p:sp>
        <p:nvSpPr>
          <p:cNvPr id="96259" name="Rectangle 3">
            <a:extLst>
              <a:ext uri="{FF2B5EF4-FFF2-40B4-BE49-F238E27FC236}">
                <a16:creationId xmlns:a16="http://schemas.microsoft.com/office/drawing/2014/main" xmlns="" id="{E17F8121-8994-48EC-AE2B-78C8839A093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ea typeface="ＭＳ Ｐゴシック" pitchFamily="-121" charset="-128"/>
              </a:defRPr>
            </a:lvl1pPr>
          </a:lstStyle>
          <a:p>
            <a:pPr>
              <a:defRPr/>
            </a:pPr>
            <a:endParaRPr lang="tr-TR"/>
          </a:p>
        </p:txBody>
      </p:sp>
      <p:sp>
        <p:nvSpPr>
          <p:cNvPr id="13316" name="Rectangle 4">
            <a:extLst>
              <a:ext uri="{FF2B5EF4-FFF2-40B4-BE49-F238E27FC236}">
                <a16:creationId xmlns:a16="http://schemas.microsoft.com/office/drawing/2014/main" xmlns="" id="{426C5768-E594-4D46-846A-78200952328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a:extLst>
              <a:ext uri="{FF2B5EF4-FFF2-40B4-BE49-F238E27FC236}">
                <a16:creationId xmlns:a16="http://schemas.microsoft.com/office/drawing/2014/main" xmlns="" id="{79BA2636-9A96-4384-88C2-8069A2EE013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96262" name="Rectangle 6">
            <a:extLst>
              <a:ext uri="{FF2B5EF4-FFF2-40B4-BE49-F238E27FC236}">
                <a16:creationId xmlns:a16="http://schemas.microsoft.com/office/drawing/2014/main" xmlns="" id="{57E4355C-9A9F-4797-B4CE-DCA747BB5B59}"/>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ea typeface="ＭＳ Ｐゴシック" pitchFamily="-121" charset="-128"/>
              </a:defRPr>
            </a:lvl1pPr>
          </a:lstStyle>
          <a:p>
            <a:pPr>
              <a:defRPr/>
            </a:pPr>
            <a:endParaRPr lang="tr-TR"/>
          </a:p>
        </p:txBody>
      </p:sp>
      <p:sp>
        <p:nvSpPr>
          <p:cNvPr id="96263" name="Rectangle 7">
            <a:extLst>
              <a:ext uri="{FF2B5EF4-FFF2-40B4-BE49-F238E27FC236}">
                <a16:creationId xmlns:a16="http://schemas.microsoft.com/office/drawing/2014/main" xmlns="" id="{AD22EB25-9272-4D71-A878-2FCC63ECB05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CE4C0795-A1C5-41C4-A504-D429B80D4876}" type="slidenum">
              <a:rPr lang="tr-TR" altLang="tr-TR"/>
              <a:pPr>
                <a:defRPr/>
              </a:pPr>
              <a:t>‹#›</a:t>
            </a:fld>
            <a:endParaRPr lang="tr-TR" altLang="tr-TR"/>
          </a:p>
        </p:txBody>
      </p:sp>
    </p:spTree>
    <p:extLst>
      <p:ext uri="{BB962C8B-B14F-4D97-AF65-F5344CB8AC3E}">
        <p14:creationId xmlns:p14="http://schemas.microsoft.com/office/powerpoint/2010/main" val="2709910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0 Dik Üçgen">
            <a:extLst>
              <a:ext uri="{FF2B5EF4-FFF2-40B4-BE49-F238E27FC236}">
                <a16:creationId xmlns:a16="http://schemas.microsoft.com/office/drawing/2014/main" xmlns="" id="{BF9DBB2A-0429-464E-B1A8-E54DC19D41FC}"/>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defRPr/>
            </a:pPr>
            <a:endParaRPr lang="en-US"/>
          </a:p>
        </p:txBody>
      </p:sp>
      <p:grpSp>
        <p:nvGrpSpPr>
          <p:cNvPr id="5" name="15 Grup">
            <a:extLst>
              <a:ext uri="{FF2B5EF4-FFF2-40B4-BE49-F238E27FC236}">
                <a16:creationId xmlns:a16="http://schemas.microsoft.com/office/drawing/2014/main" xmlns="" id="{60641A02-8BB1-4C35-8941-6427FD8A29C2}"/>
              </a:ext>
            </a:extLst>
          </p:cNvPr>
          <p:cNvGrpSpPr>
            <a:grpSpLocks/>
          </p:cNvGrpSpPr>
          <p:nvPr/>
        </p:nvGrpSpPr>
        <p:grpSpPr bwMode="auto">
          <a:xfrm>
            <a:off x="-3175" y="4953000"/>
            <a:ext cx="9147175" cy="1911350"/>
            <a:chOff x="-3765" y="4832896"/>
            <a:chExt cx="9147765" cy="2032192"/>
          </a:xfrm>
        </p:grpSpPr>
        <p:sp>
          <p:nvSpPr>
            <p:cNvPr id="6" name="16 Serbest Form">
              <a:extLst>
                <a:ext uri="{FF2B5EF4-FFF2-40B4-BE49-F238E27FC236}">
                  <a16:creationId xmlns:a16="http://schemas.microsoft.com/office/drawing/2014/main" xmlns="" id="{3371DC78-ADD1-4623-BA1E-8689FCC67564}"/>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ct val="20000"/>
                </a:spcBef>
                <a:defRPr/>
              </a:pPr>
              <a:endParaRPr lang="en-US">
                <a:latin typeface="Arial" charset="0"/>
              </a:endParaRPr>
            </a:p>
          </p:txBody>
        </p:sp>
        <p:sp>
          <p:nvSpPr>
            <p:cNvPr id="7" name="18 Serbest Form">
              <a:extLst>
                <a:ext uri="{FF2B5EF4-FFF2-40B4-BE49-F238E27FC236}">
                  <a16:creationId xmlns:a16="http://schemas.microsoft.com/office/drawing/2014/main" xmlns="" id="{03B206FD-E484-4593-81EA-AF74C22A0608}"/>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tr-TR"/>
            </a:p>
          </p:txBody>
        </p:sp>
        <p:sp>
          <p:nvSpPr>
            <p:cNvPr id="8" name="19 Serbest Form">
              <a:extLst>
                <a:ext uri="{FF2B5EF4-FFF2-40B4-BE49-F238E27FC236}">
                  <a16:creationId xmlns:a16="http://schemas.microsoft.com/office/drawing/2014/main" xmlns="" id="{4BFF7972-115A-4307-BC6B-655B26BAE568}"/>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defRPr/>
              </a:pPr>
              <a:endParaRPr lang="en-US"/>
            </a:p>
          </p:txBody>
        </p:sp>
        <p:cxnSp>
          <p:nvCxnSpPr>
            <p:cNvPr id="10" name="20 Düz Bağlayıcı">
              <a:extLst>
                <a:ext uri="{FF2B5EF4-FFF2-40B4-BE49-F238E27FC236}">
                  <a16:creationId xmlns:a16="http://schemas.microsoft.com/office/drawing/2014/main" xmlns="" id="{DB48DD17-706D-4651-A561-DA3D2F5CF363}"/>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Başlık"/>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a:t>Asıl başlık stili için tıklatın</a:t>
            </a:r>
            <a:endParaRPr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a:t>Asıl alt başlık stilini düzenlemek için tıklatın</a:t>
            </a:r>
            <a:endParaRPr lang="en-US"/>
          </a:p>
        </p:txBody>
      </p:sp>
      <p:sp>
        <p:nvSpPr>
          <p:cNvPr id="11" name="29 Veri Yer Tutucusu">
            <a:extLst>
              <a:ext uri="{FF2B5EF4-FFF2-40B4-BE49-F238E27FC236}">
                <a16:creationId xmlns:a16="http://schemas.microsoft.com/office/drawing/2014/main" xmlns="" id="{73889A91-EEBA-4AD2-897B-6A049D714EBB}"/>
              </a:ext>
            </a:extLst>
          </p:cNvPr>
          <p:cNvSpPr>
            <a:spLocks noGrp="1"/>
          </p:cNvSpPr>
          <p:nvPr>
            <p:ph type="dt" sz="half" idx="10"/>
          </p:nvPr>
        </p:nvSpPr>
        <p:spPr/>
        <p:txBody>
          <a:bodyPr/>
          <a:lstStyle>
            <a:lvl1pPr>
              <a:defRPr>
                <a:solidFill>
                  <a:srgbClr val="FFFFFF"/>
                </a:solidFill>
              </a:defRPr>
            </a:lvl1pPr>
            <a:extLst/>
          </a:lstStyle>
          <a:p>
            <a:pPr>
              <a:defRPr/>
            </a:pPr>
            <a:endParaRPr lang="tr-TR"/>
          </a:p>
        </p:txBody>
      </p:sp>
      <p:sp>
        <p:nvSpPr>
          <p:cNvPr id="12" name="18 Altbilgi Yer Tutucusu">
            <a:extLst>
              <a:ext uri="{FF2B5EF4-FFF2-40B4-BE49-F238E27FC236}">
                <a16:creationId xmlns:a16="http://schemas.microsoft.com/office/drawing/2014/main" xmlns="" id="{7041F6BF-BFAD-42CA-BED5-FF8412C5BE38}"/>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tr-TR"/>
          </a:p>
        </p:txBody>
      </p:sp>
      <p:sp>
        <p:nvSpPr>
          <p:cNvPr id="13" name="26 Slayt Numarası Yer Tutucusu">
            <a:extLst>
              <a:ext uri="{FF2B5EF4-FFF2-40B4-BE49-F238E27FC236}">
                <a16:creationId xmlns:a16="http://schemas.microsoft.com/office/drawing/2014/main" xmlns="" id="{76E0987A-D381-4268-A48F-40F795657596}"/>
              </a:ext>
            </a:extLst>
          </p:cNvPr>
          <p:cNvSpPr>
            <a:spLocks noGrp="1"/>
          </p:cNvSpPr>
          <p:nvPr>
            <p:ph type="sldNum" sz="quarter" idx="12"/>
          </p:nvPr>
        </p:nvSpPr>
        <p:spPr/>
        <p:txBody>
          <a:bodyPr/>
          <a:lstStyle>
            <a:lvl1pPr>
              <a:defRPr>
                <a:solidFill>
                  <a:srgbClr val="FFFFFF"/>
                </a:solidFill>
              </a:defRPr>
            </a:lvl1pPr>
          </a:lstStyle>
          <a:p>
            <a:pPr>
              <a:defRPr/>
            </a:pPr>
            <a:fld id="{49B56DD1-8AD4-423C-9D76-50F15A568D3B}" type="slidenum">
              <a:rPr lang="tr-TR" altLang="tr-TR"/>
              <a:pPr>
                <a:defRPr/>
              </a:pPr>
              <a:t>‹#›</a:t>
            </a:fld>
            <a:endParaRPr lang="tr-TR" altLang="tr-TR"/>
          </a:p>
        </p:txBody>
      </p:sp>
    </p:spTree>
    <p:extLst>
      <p:ext uri="{BB962C8B-B14F-4D97-AF65-F5344CB8AC3E}">
        <p14:creationId xmlns:p14="http://schemas.microsoft.com/office/powerpoint/2010/main" val="136451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Veri Yer Tutucusu">
            <a:extLst>
              <a:ext uri="{FF2B5EF4-FFF2-40B4-BE49-F238E27FC236}">
                <a16:creationId xmlns:a16="http://schemas.microsoft.com/office/drawing/2014/main" xmlns="" id="{034F326D-626F-4B58-B113-3F02B1F9D7DE}"/>
              </a:ext>
            </a:extLst>
          </p:cNvPr>
          <p:cNvSpPr>
            <a:spLocks noGrp="1"/>
          </p:cNvSpPr>
          <p:nvPr>
            <p:ph type="dt" sz="half" idx="10"/>
          </p:nvPr>
        </p:nvSpPr>
        <p:spPr/>
        <p:txBody>
          <a:bodyPr/>
          <a:lstStyle>
            <a:lvl1pPr>
              <a:defRPr/>
            </a:lvl1pPr>
            <a:extLst/>
          </a:lstStyle>
          <a:p>
            <a:pPr>
              <a:defRPr/>
            </a:pPr>
            <a:endParaRPr lang="tr-TR"/>
          </a:p>
        </p:txBody>
      </p:sp>
      <p:sp>
        <p:nvSpPr>
          <p:cNvPr id="5" name="4 Altbilgi Yer Tutucusu">
            <a:extLst>
              <a:ext uri="{FF2B5EF4-FFF2-40B4-BE49-F238E27FC236}">
                <a16:creationId xmlns:a16="http://schemas.microsoft.com/office/drawing/2014/main" xmlns="" id="{7C67A3BC-91A5-454C-B1C4-8EE0AB201CD6}"/>
              </a:ext>
            </a:extLst>
          </p:cNvPr>
          <p:cNvSpPr>
            <a:spLocks noGrp="1"/>
          </p:cNvSpPr>
          <p:nvPr>
            <p:ph type="ftr" sz="quarter" idx="11"/>
          </p:nvPr>
        </p:nvSpPr>
        <p:spPr/>
        <p:txBody>
          <a:bodyPr/>
          <a:lstStyle>
            <a:lvl1pPr>
              <a:defRPr/>
            </a:lvl1pPr>
            <a:extLst/>
          </a:lstStyle>
          <a:p>
            <a:pPr>
              <a:defRPr/>
            </a:pPr>
            <a:endParaRPr lang="tr-TR"/>
          </a:p>
        </p:txBody>
      </p:sp>
      <p:sp>
        <p:nvSpPr>
          <p:cNvPr id="6" name="5 Slayt Numarası Yer Tutucusu">
            <a:extLst>
              <a:ext uri="{FF2B5EF4-FFF2-40B4-BE49-F238E27FC236}">
                <a16:creationId xmlns:a16="http://schemas.microsoft.com/office/drawing/2014/main" xmlns="" id="{E9539836-1A30-4AC1-8849-2671CA297C92}"/>
              </a:ext>
            </a:extLst>
          </p:cNvPr>
          <p:cNvSpPr>
            <a:spLocks noGrp="1"/>
          </p:cNvSpPr>
          <p:nvPr>
            <p:ph type="sldNum" sz="quarter" idx="12"/>
          </p:nvPr>
        </p:nvSpPr>
        <p:spPr/>
        <p:txBody>
          <a:bodyPr/>
          <a:lstStyle>
            <a:lvl1pPr>
              <a:defRPr/>
            </a:lvl1pPr>
          </a:lstStyle>
          <a:p>
            <a:pPr>
              <a:defRPr/>
            </a:pPr>
            <a:fld id="{B1B1AC7F-A93B-4F93-BBA0-D439FB241194}" type="slidenum">
              <a:rPr lang="tr-TR" altLang="tr-TR"/>
              <a:pPr>
                <a:defRPr/>
              </a:pPr>
              <a:t>‹#›</a:t>
            </a:fld>
            <a:endParaRPr lang="tr-TR" altLang="tr-TR"/>
          </a:p>
        </p:txBody>
      </p:sp>
    </p:spTree>
    <p:extLst>
      <p:ext uri="{BB962C8B-B14F-4D97-AF65-F5344CB8AC3E}">
        <p14:creationId xmlns:p14="http://schemas.microsoft.com/office/powerpoint/2010/main" val="222102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Veri Yer Tutucusu">
            <a:extLst>
              <a:ext uri="{FF2B5EF4-FFF2-40B4-BE49-F238E27FC236}">
                <a16:creationId xmlns:a16="http://schemas.microsoft.com/office/drawing/2014/main" xmlns="" id="{98E165BF-2BF0-4F20-BCB8-B4ECC0A19C36}"/>
              </a:ext>
            </a:extLst>
          </p:cNvPr>
          <p:cNvSpPr>
            <a:spLocks noGrp="1"/>
          </p:cNvSpPr>
          <p:nvPr>
            <p:ph type="dt" sz="half" idx="10"/>
          </p:nvPr>
        </p:nvSpPr>
        <p:spPr/>
        <p:txBody>
          <a:bodyPr/>
          <a:lstStyle>
            <a:lvl1pPr>
              <a:defRPr/>
            </a:lvl1pPr>
            <a:extLst/>
          </a:lstStyle>
          <a:p>
            <a:pPr>
              <a:defRPr/>
            </a:pPr>
            <a:endParaRPr lang="tr-TR"/>
          </a:p>
        </p:txBody>
      </p:sp>
      <p:sp>
        <p:nvSpPr>
          <p:cNvPr id="5" name="4 Altbilgi Yer Tutucusu">
            <a:extLst>
              <a:ext uri="{FF2B5EF4-FFF2-40B4-BE49-F238E27FC236}">
                <a16:creationId xmlns:a16="http://schemas.microsoft.com/office/drawing/2014/main" xmlns="" id="{D7782878-656A-463C-BD78-F8AB062931D3}"/>
              </a:ext>
            </a:extLst>
          </p:cNvPr>
          <p:cNvSpPr>
            <a:spLocks noGrp="1"/>
          </p:cNvSpPr>
          <p:nvPr>
            <p:ph type="ftr" sz="quarter" idx="11"/>
          </p:nvPr>
        </p:nvSpPr>
        <p:spPr/>
        <p:txBody>
          <a:bodyPr/>
          <a:lstStyle>
            <a:lvl1pPr>
              <a:defRPr/>
            </a:lvl1pPr>
            <a:extLst/>
          </a:lstStyle>
          <a:p>
            <a:pPr>
              <a:defRPr/>
            </a:pPr>
            <a:endParaRPr lang="tr-TR"/>
          </a:p>
        </p:txBody>
      </p:sp>
      <p:sp>
        <p:nvSpPr>
          <p:cNvPr id="6" name="5 Slayt Numarası Yer Tutucusu">
            <a:extLst>
              <a:ext uri="{FF2B5EF4-FFF2-40B4-BE49-F238E27FC236}">
                <a16:creationId xmlns:a16="http://schemas.microsoft.com/office/drawing/2014/main" xmlns="" id="{B729D70C-9682-499B-93AC-94EDC617E6B0}"/>
              </a:ext>
            </a:extLst>
          </p:cNvPr>
          <p:cNvSpPr>
            <a:spLocks noGrp="1"/>
          </p:cNvSpPr>
          <p:nvPr>
            <p:ph type="sldNum" sz="quarter" idx="12"/>
          </p:nvPr>
        </p:nvSpPr>
        <p:spPr/>
        <p:txBody>
          <a:bodyPr/>
          <a:lstStyle>
            <a:lvl1pPr>
              <a:defRPr/>
            </a:lvl1pPr>
          </a:lstStyle>
          <a:p>
            <a:pPr>
              <a:defRPr/>
            </a:pPr>
            <a:fld id="{93BB8CBC-6208-42F6-9588-4BED62503DA3}" type="slidenum">
              <a:rPr lang="tr-TR" altLang="tr-TR"/>
              <a:pPr>
                <a:defRPr/>
              </a:pPr>
              <a:t>‹#›</a:t>
            </a:fld>
            <a:endParaRPr lang="tr-TR" altLang="tr-TR"/>
          </a:p>
        </p:txBody>
      </p:sp>
    </p:spTree>
    <p:extLst>
      <p:ext uri="{BB962C8B-B14F-4D97-AF65-F5344CB8AC3E}">
        <p14:creationId xmlns:p14="http://schemas.microsoft.com/office/powerpoint/2010/main" val="45982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6 Başlık"/>
          <p:cNvSpPr>
            <a:spLocks noGrp="1"/>
          </p:cNvSpPr>
          <p:nvPr>
            <p:ph type="title"/>
          </p:nvPr>
        </p:nvSpPr>
        <p:spPr/>
        <p:txBody>
          <a:bodyPr rtlCol="0"/>
          <a:lstStyle/>
          <a:p>
            <a:r>
              <a:rPr lang="tr-TR"/>
              <a:t>Asıl başlık stili için tıklatın</a:t>
            </a:r>
            <a:endParaRPr lang="en-US"/>
          </a:p>
        </p:txBody>
      </p:sp>
      <p:sp>
        <p:nvSpPr>
          <p:cNvPr id="4" name="3 Veri Yer Tutucusu">
            <a:extLst>
              <a:ext uri="{FF2B5EF4-FFF2-40B4-BE49-F238E27FC236}">
                <a16:creationId xmlns:a16="http://schemas.microsoft.com/office/drawing/2014/main" xmlns="" id="{DE83B8A3-E83B-42AA-9C3B-6541A86398CE}"/>
              </a:ext>
            </a:extLst>
          </p:cNvPr>
          <p:cNvSpPr>
            <a:spLocks noGrp="1"/>
          </p:cNvSpPr>
          <p:nvPr>
            <p:ph type="dt" sz="half" idx="10"/>
          </p:nvPr>
        </p:nvSpPr>
        <p:spPr/>
        <p:txBody>
          <a:bodyPr/>
          <a:lstStyle>
            <a:lvl1pPr>
              <a:defRPr/>
            </a:lvl1pPr>
            <a:extLst/>
          </a:lstStyle>
          <a:p>
            <a:pPr>
              <a:defRPr/>
            </a:pPr>
            <a:endParaRPr lang="tr-TR"/>
          </a:p>
        </p:txBody>
      </p:sp>
      <p:sp>
        <p:nvSpPr>
          <p:cNvPr id="5" name="4 Altbilgi Yer Tutucusu">
            <a:extLst>
              <a:ext uri="{FF2B5EF4-FFF2-40B4-BE49-F238E27FC236}">
                <a16:creationId xmlns:a16="http://schemas.microsoft.com/office/drawing/2014/main" xmlns="" id="{CE1182F6-754A-424C-B6A9-28CEDF81E59F}"/>
              </a:ext>
            </a:extLst>
          </p:cNvPr>
          <p:cNvSpPr>
            <a:spLocks noGrp="1"/>
          </p:cNvSpPr>
          <p:nvPr>
            <p:ph type="ftr" sz="quarter" idx="11"/>
          </p:nvPr>
        </p:nvSpPr>
        <p:spPr/>
        <p:txBody>
          <a:bodyPr/>
          <a:lstStyle>
            <a:lvl1pPr>
              <a:defRPr/>
            </a:lvl1pPr>
            <a:extLst/>
          </a:lstStyle>
          <a:p>
            <a:pPr>
              <a:defRPr/>
            </a:pPr>
            <a:endParaRPr lang="tr-TR"/>
          </a:p>
        </p:txBody>
      </p:sp>
      <p:sp>
        <p:nvSpPr>
          <p:cNvPr id="6" name="5 Slayt Numarası Yer Tutucusu">
            <a:extLst>
              <a:ext uri="{FF2B5EF4-FFF2-40B4-BE49-F238E27FC236}">
                <a16:creationId xmlns:a16="http://schemas.microsoft.com/office/drawing/2014/main" xmlns="" id="{08634DF1-7AF5-40E1-A630-FABBE92D26E6}"/>
              </a:ext>
            </a:extLst>
          </p:cNvPr>
          <p:cNvSpPr>
            <a:spLocks noGrp="1"/>
          </p:cNvSpPr>
          <p:nvPr>
            <p:ph type="sldNum" sz="quarter" idx="12"/>
          </p:nvPr>
        </p:nvSpPr>
        <p:spPr/>
        <p:txBody>
          <a:bodyPr/>
          <a:lstStyle>
            <a:lvl1pPr>
              <a:defRPr/>
            </a:lvl1pPr>
          </a:lstStyle>
          <a:p>
            <a:pPr>
              <a:defRPr/>
            </a:pPr>
            <a:fld id="{444F69C6-1CFC-425A-9379-9ADC6D17EB54}" type="slidenum">
              <a:rPr lang="tr-TR" altLang="tr-TR"/>
              <a:pPr>
                <a:defRPr/>
              </a:pPr>
              <a:t>‹#›</a:t>
            </a:fld>
            <a:endParaRPr lang="tr-TR" altLang="tr-TR"/>
          </a:p>
        </p:txBody>
      </p:sp>
    </p:spTree>
    <p:extLst>
      <p:ext uri="{BB962C8B-B14F-4D97-AF65-F5344CB8AC3E}">
        <p14:creationId xmlns:p14="http://schemas.microsoft.com/office/powerpoint/2010/main" val="389172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10 Köşeli Çift Ayraç">
            <a:extLst>
              <a:ext uri="{FF2B5EF4-FFF2-40B4-BE49-F238E27FC236}">
                <a16:creationId xmlns:a16="http://schemas.microsoft.com/office/drawing/2014/main" xmlns="" id="{D3C13CDF-692D-492B-9998-5CD593C65CE5}"/>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20000"/>
              </a:spcBef>
              <a:defRPr/>
            </a:pPr>
            <a:endParaRPr lang="en-US"/>
          </a:p>
        </p:txBody>
      </p:sp>
      <p:sp>
        <p:nvSpPr>
          <p:cNvPr id="5" name="15 Köşeli Çift Ayraç">
            <a:extLst>
              <a:ext uri="{FF2B5EF4-FFF2-40B4-BE49-F238E27FC236}">
                <a16:creationId xmlns:a16="http://schemas.microsoft.com/office/drawing/2014/main" xmlns="" id="{2FDF57BF-E359-482B-A500-9E4495FF6D18}"/>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20000"/>
              </a:spcBef>
              <a:defRPr/>
            </a:pPr>
            <a:endParaRPr lang="en-US"/>
          </a:p>
        </p:txBody>
      </p:sp>
      <p:sp>
        <p:nvSpPr>
          <p:cNvPr id="2" name="1 Başlık"/>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a:t>Asıl başlık stili için tıklatın</a:t>
            </a:r>
            <a:endParaRPr lang="en-US"/>
          </a:p>
        </p:txBody>
      </p:sp>
      <p:sp>
        <p:nvSpPr>
          <p:cNvPr id="3" name="2 Metin Yer Tutucusu"/>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6" name="3 Veri Yer Tutucusu">
            <a:extLst>
              <a:ext uri="{FF2B5EF4-FFF2-40B4-BE49-F238E27FC236}">
                <a16:creationId xmlns:a16="http://schemas.microsoft.com/office/drawing/2014/main" xmlns="" id="{FB19A4F5-0A9B-49C3-A703-7838CDBF40BC}"/>
              </a:ext>
            </a:extLst>
          </p:cNvPr>
          <p:cNvSpPr>
            <a:spLocks noGrp="1"/>
          </p:cNvSpPr>
          <p:nvPr>
            <p:ph type="dt" sz="half" idx="10"/>
          </p:nvPr>
        </p:nvSpPr>
        <p:spPr/>
        <p:txBody>
          <a:bodyPr/>
          <a:lstStyle>
            <a:lvl1pPr>
              <a:defRPr/>
            </a:lvl1pPr>
            <a:extLst/>
          </a:lstStyle>
          <a:p>
            <a:pPr>
              <a:defRPr/>
            </a:pPr>
            <a:endParaRPr lang="tr-TR"/>
          </a:p>
        </p:txBody>
      </p:sp>
      <p:sp>
        <p:nvSpPr>
          <p:cNvPr id="7" name="4 Altbilgi Yer Tutucusu">
            <a:extLst>
              <a:ext uri="{FF2B5EF4-FFF2-40B4-BE49-F238E27FC236}">
                <a16:creationId xmlns:a16="http://schemas.microsoft.com/office/drawing/2014/main" xmlns="" id="{B7A8856B-96F3-4D0B-8A78-39C436415A13}"/>
              </a:ext>
            </a:extLst>
          </p:cNvPr>
          <p:cNvSpPr>
            <a:spLocks noGrp="1"/>
          </p:cNvSpPr>
          <p:nvPr>
            <p:ph type="ftr" sz="quarter" idx="11"/>
          </p:nvPr>
        </p:nvSpPr>
        <p:spPr/>
        <p:txBody>
          <a:bodyPr/>
          <a:lstStyle>
            <a:lvl1pPr>
              <a:defRPr/>
            </a:lvl1pPr>
            <a:extLst/>
          </a:lstStyle>
          <a:p>
            <a:pPr>
              <a:defRPr/>
            </a:pPr>
            <a:endParaRPr lang="tr-TR"/>
          </a:p>
        </p:txBody>
      </p:sp>
      <p:sp>
        <p:nvSpPr>
          <p:cNvPr id="8" name="5 Slayt Numarası Yer Tutucusu">
            <a:extLst>
              <a:ext uri="{FF2B5EF4-FFF2-40B4-BE49-F238E27FC236}">
                <a16:creationId xmlns:a16="http://schemas.microsoft.com/office/drawing/2014/main" xmlns="" id="{37AFA19A-351E-4AA5-BD37-6ABDE9A66DD3}"/>
              </a:ext>
            </a:extLst>
          </p:cNvPr>
          <p:cNvSpPr>
            <a:spLocks noGrp="1"/>
          </p:cNvSpPr>
          <p:nvPr>
            <p:ph type="sldNum" sz="quarter" idx="12"/>
          </p:nvPr>
        </p:nvSpPr>
        <p:spPr/>
        <p:txBody>
          <a:bodyPr/>
          <a:lstStyle>
            <a:lvl1pPr>
              <a:defRPr/>
            </a:lvl1pPr>
          </a:lstStyle>
          <a:p>
            <a:pPr>
              <a:defRPr/>
            </a:pPr>
            <a:fld id="{8F8A6F5C-D79E-4BA1-BFA7-DAFDD4F962D4}" type="slidenum">
              <a:rPr lang="tr-TR" altLang="tr-TR"/>
              <a:pPr>
                <a:defRPr/>
              </a:pPr>
              <a:t>‹#›</a:t>
            </a:fld>
            <a:endParaRPr lang="tr-TR" altLang="tr-TR"/>
          </a:p>
        </p:txBody>
      </p:sp>
    </p:spTree>
    <p:extLst>
      <p:ext uri="{BB962C8B-B14F-4D97-AF65-F5344CB8AC3E}">
        <p14:creationId xmlns:p14="http://schemas.microsoft.com/office/powerpoint/2010/main" val="5701594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7 Başlık"/>
          <p:cNvSpPr>
            <a:spLocks noGrp="1"/>
          </p:cNvSpPr>
          <p:nvPr>
            <p:ph type="title"/>
          </p:nvPr>
        </p:nvSpPr>
        <p:spPr/>
        <p:txBody>
          <a:bodyPr rtlCol="0"/>
          <a:lstStyle/>
          <a:p>
            <a:r>
              <a:rPr lang="tr-TR"/>
              <a:t>Asıl başlık stili için tıklatın</a:t>
            </a:r>
            <a:endParaRPr lang="en-US"/>
          </a:p>
        </p:txBody>
      </p:sp>
      <p:sp>
        <p:nvSpPr>
          <p:cNvPr id="5" name="4 Veri Yer Tutucusu">
            <a:extLst>
              <a:ext uri="{FF2B5EF4-FFF2-40B4-BE49-F238E27FC236}">
                <a16:creationId xmlns:a16="http://schemas.microsoft.com/office/drawing/2014/main" xmlns="" id="{BBAB9566-7A4B-4904-A57E-172EC799EBB7}"/>
              </a:ext>
            </a:extLst>
          </p:cNvPr>
          <p:cNvSpPr>
            <a:spLocks noGrp="1"/>
          </p:cNvSpPr>
          <p:nvPr>
            <p:ph type="dt" sz="half" idx="10"/>
          </p:nvPr>
        </p:nvSpPr>
        <p:spPr/>
        <p:txBody>
          <a:bodyPr/>
          <a:lstStyle>
            <a:lvl1pPr>
              <a:defRPr/>
            </a:lvl1pPr>
            <a:extLst/>
          </a:lstStyle>
          <a:p>
            <a:pPr>
              <a:defRPr/>
            </a:pPr>
            <a:endParaRPr lang="tr-TR"/>
          </a:p>
        </p:txBody>
      </p:sp>
      <p:sp>
        <p:nvSpPr>
          <p:cNvPr id="6" name="5 Altbilgi Yer Tutucusu">
            <a:extLst>
              <a:ext uri="{FF2B5EF4-FFF2-40B4-BE49-F238E27FC236}">
                <a16:creationId xmlns:a16="http://schemas.microsoft.com/office/drawing/2014/main" xmlns="" id="{2D330CA6-FF9D-40A9-928E-2B5506240234}"/>
              </a:ext>
            </a:extLst>
          </p:cNvPr>
          <p:cNvSpPr>
            <a:spLocks noGrp="1"/>
          </p:cNvSpPr>
          <p:nvPr>
            <p:ph type="ftr" sz="quarter" idx="11"/>
          </p:nvPr>
        </p:nvSpPr>
        <p:spPr/>
        <p:txBody>
          <a:bodyPr/>
          <a:lstStyle>
            <a:lvl1pPr>
              <a:defRPr/>
            </a:lvl1pPr>
            <a:extLst/>
          </a:lstStyle>
          <a:p>
            <a:pPr>
              <a:defRPr/>
            </a:pPr>
            <a:endParaRPr lang="tr-TR"/>
          </a:p>
        </p:txBody>
      </p:sp>
      <p:sp>
        <p:nvSpPr>
          <p:cNvPr id="7" name="6 Slayt Numarası Yer Tutucusu">
            <a:extLst>
              <a:ext uri="{FF2B5EF4-FFF2-40B4-BE49-F238E27FC236}">
                <a16:creationId xmlns:a16="http://schemas.microsoft.com/office/drawing/2014/main" xmlns="" id="{55426680-83F7-4707-8AF0-32A843BC2735}"/>
              </a:ext>
            </a:extLst>
          </p:cNvPr>
          <p:cNvSpPr>
            <a:spLocks noGrp="1"/>
          </p:cNvSpPr>
          <p:nvPr>
            <p:ph type="sldNum" sz="quarter" idx="12"/>
          </p:nvPr>
        </p:nvSpPr>
        <p:spPr/>
        <p:txBody>
          <a:bodyPr/>
          <a:lstStyle>
            <a:lvl1pPr>
              <a:defRPr/>
            </a:lvl1pPr>
          </a:lstStyle>
          <a:p>
            <a:pPr>
              <a:defRPr/>
            </a:pPr>
            <a:fld id="{E98EDBEF-4171-46E5-8460-B4A82C21AB73}" type="slidenum">
              <a:rPr lang="tr-TR" altLang="tr-TR"/>
              <a:pPr>
                <a:defRPr/>
              </a:pPr>
              <a:t>‹#›</a:t>
            </a:fld>
            <a:endParaRPr lang="tr-TR" altLang="tr-TR"/>
          </a:p>
        </p:txBody>
      </p:sp>
    </p:spTree>
    <p:extLst>
      <p:ext uri="{BB962C8B-B14F-4D97-AF65-F5344CB8AC3E}">
        <p14:creationId xmlns:p14="http://schemas.microsoft.com/office/powerpoint/2010/main" val="143099227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extLst/>
          </a:lstStyle>
          <a:p>
            <a:r>
              <a:rPr lang="tr-TR"/>
              <a:t>Asıl başlık stili için tıklatın</a:t>
            </a:r>
            <a:endParaRPr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6 Veri Yer Tutucusu">
            <a:extLst>
              <a:ext uri="{FF2B5EF4-FFF2-40B4-BE49-F238E27FC236}">
                <a16:creationId xmlns:a16="http://schemas.microsoft.com/office/drawing/2014/main" xmlns="" id="{4360C2A0-BC51-4DA7-B284-362D364A048F}"/>
              </a:ext>
            </a:extLst>
          </p:cNvPr>
          <p:cNvSpPr>
            <a:spLocks noGrp="1"/>
          </p:cNvSpPr>
          <p:nvPr>
            <p:ph type="dt" sz="half" idx="10"/>
          </p:nvPr>
        </p:nvSpPr>
        <p:spPr/>
        <p:txBody>
          <a:bodyPr/>
          <a:lstStyle>
            <a:lvl1pPr>
              <a:defRPr/>
            </a:lvl1pPr>
            <a:extLst/>
          </a:lstStyle>
          <a:p>
            <a:pPr>
              <a:defRPr/>
            </a:pPr>
            <a:endParaRPr lang="tr-TR"/>
          </a:p>
        </p:txBody>
      </p:sp>
      <p:sp>
        <p:nvSpPr>
          <p:cNvPr id="8" name="7 Altbilgi Yer Tutucusu">
            <a:extLst>
              <a:ext uri="{FF2B5EF4-FFF2-40B4-BE49-F238E27FC236}">
                <a16:creationId xmlns:a16="http://schemas.microsoft.com/office/drawing/2014/main" xmlns="" id="{318616A0-8F1F-4176-B5B6-B7FDE1A83C51}"/>
              </a:ext>
            </a:extLst>
          </p:cNvPr>
          <p:cNvSpPr>
            <a:spLocks noGrp="1"/>
          </p:cNvSpPr>
          <p:nvPr>
            <p:ph type="ftr" sz="quarter" idx="11"/>
          </p:nvPr>
        </p:nvSpPr>
        <p:spPr/>
        <p:txBody>
          <a:bodyPr/>
          <a:lstStyle>
            <a:lvl1pPr>
              <a:defRPr/>
            </a:lvl1pPr>
            <a:extLst/>
          </a:lstStyle>
          <a:p>
            <a:pPr>
              <a:defRPr/>
            </a:pPr>
            <a:endParaRPr lang="tr-TR"/>
          </a:p>
        </p:txBody>
      </p:sp>
      <p:sp>
        <p:nvSpPr>
          <p:cNvPr id="9" name="8 Slayt Numarası Yer Tutucusu">
            <a:extLst>
              <a:ext uri="{FF2B5EF4-FFF2-40B4-BE49-F238E27FC236}">
                <a16:creationId xmlns:a16="http://schemas.microsoft.com/office/drawing/2014/main" xmlns="" id="{41A79C83-9E8A-4DFD-A570-F7B91AB04093}"/>
              </a:ext>
            </a:extLst>
          </p:cNvPr>
          <p:cNvSpPr>
            <a:spLocks noGrp="1"/>
          </p:cNvSpPr>
          <p:nvPr>
            <p:ph type="sldNum" sz="quarter" idx="12"/>
          </p:nvPr>
        </p:nvSpPr>
        <p:spPr/>
        <p:txBody>
          <a:bodyPr/>
          <a:lstStyle>
            <a:lvl1pPr>
              <a:defRPr/>
            </a:lvl1pPr>
          </a:lstStyle>
          <a:p>
            <a:pPr>
              <a:defRPr/>
            </a:pPr>
            <a:fld id="{D8EC42B1-8EAC-477D-A9E2-12DC292D4BD3}" type="slidenum">
              <a:rPr lang="tr-TR" altLang="tr-TR"/>
              <a:pPr>
                <a:defRPr/>
              </a:pPr>
              <a:t>‹#›</a:t>
            </a:fld>
            <a:endParaRPr lang="tr-TR" altLang="tr-TR"/>
          </a:p>
        </p:txBody>
      </p:sp>
    </p:spTree>
    <p:extLst>
      <p:ext uri="{BB962C8B-B14F-4D97-AF65-F5344CB8AC3E}">
        <p14:creationId xmlns:p14="http://schemas.microsoft.com/office/powerpoint/2010/main" val="17967432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p>
            <a:r>
              <a:rPr lang="tr-TR"/>
              <a:t>Asıl başlık stili için tıklatın</a:t>
            </a:r>
            <a:endParaRPr lang="en-US"/>
          </a:p>
        </p:txBody>
      </p:sp>
      <p:sp>
        <p:nvSpPr>
          <p:cNvPr id="3" name="2 Veri Yer Tutucusu">
            <a:extLst>
              <a:ext uri="{FF2B5EF4-FFF2-40B4-BE49-F238E27FC236}">
                <a16:creationId xmlns:a16="http://schemas.microsoft.com/office/drawing/2014/main" xmlns="" id="{506DFD70-598D-41C2-86C9-7572EF083684}"/>
              </a:ext>
            </a:extLst>
          </p:cNvPr>
          <p:cNvSpPr>
            <a:spLocks noGrp="1"/>
          </p:cNvSpPr>
          <p:nvPr>
            <p:ph type="dt" sz="half" idx="10"/>
          </p:nvPr>
        </p:nvSpPr>
        <p:spPr/>
        <p:txBody>
          <a:bodyPr/>
          <a:lstStyle>
            <a:lvl1pPr>
              <a:defRPr/>
            </a:lvl1pPr>
            <a:extLst/>
          </a:lstStyle>
          <a:p>
            <a:pPr>
              <a:defRPr/>
            </a:pPr>
            <a:endParaRPr lang="tr-TR"/>
          </a:p>
        </p:txBody>
      </p:sp>
      <p:sp>
        <p:nvSpPr>
          <p:cNvPr id="4" name="3 Altbilgi Yer Tutucusu">
            <a:extLst>
              <a:ext uri="{FF2B5EF4-FFF2-40B4-BE49-F238E27FC236}">
                <a16:creationId xmlns:a16="http://schemas.microsoft.com/office/drawing/2014/main" xmlns="" id="{8436642C-780F-4BC4-9196-B8F786BACBBD}"/>
              </a:ext>
            </a:extLst>
          </p:cNvPr>
          <p:cNvSpPr>
            <a:spLocks noGrp="1"/>
          </p:cNvSpPr>
          <p:nvPr>
            <p:ph type="ftr" sz="quarter" idx="11"/>
          </p:nvPr>
        </p:nvSpPr>
        <p:spPr/>
        <p:txBody>
          <a:bodyPr/>
          <a:lstStyle>
            <a:lvl1pPr>
              <a:defRPr/>
            </a:lvl1pPr>
            <a:extLst/>
          </a:lstStyle>
          <a:p>
            <a:pPr>
              <a:defRPr/>
            </a:pPr>
            <a:endParaRPr lang="tr-TR"/>
          </a:p>
        </p:txBody>
      </p:sp>
      <p:sp>
        <p:nvSpPr>
          <p:cNvPr id="5" name="4 Slayt Numarası Yer Tutucusu">
            <a:extLst>
              <a:ext uri="{FF2B5EF4-FFF2-40B4-BE49-F238E27FC236}">
                <a16:creationId xmlns:a16="http://schemas.microsoft.com/office/drawing/2014/main" xmlns="" id="{3CE5C858-E4C1-4CE6-A8DC-FC578F15B822}"/>
              </a:ext>
            </a:extLst>
          </p:cNvPr>
          <p:cNvSpPr>
            <a:spLocks noGrp="1"/>
          </p:cNvSpPr>
          <p:nvPr>
            <p:ph type="sldNum" sz="quarter" idx="12"/>
          </p:nvPr>
        </p:nvSpPr>
        <p:spPr/>
        <p:txBody>
          <a:bodyPr/>
          <a:lstStyle>
            <a:lvl1pPr>
              <a:defRPr/>
            </a:lvl1pPr>
          </a:lstStyle>
          <a:p>
            <a:pPr>
              <a:defRPr/>
            </a:pPr>
            <a:fld id="{74F5FDA4-9607-4F58-94E6-4435819BCB18}" type="slidenum">
              <a:rPr lang="tr-TR" altLang="tr-TR"/>
              <a:pPr>
                <a:defRPr/>
              </a:pPr>
              <a:t>‹#›</a:t>
            </a:fld>
            <a:endParaRPr lang="tr-TR" altLang="tr-TR"/>
          </a:p>
        </p:txBody>
      </p:sp>
    </p:spTree>
    <p:extLst>
      <p:ext uri="{BB962C8B-B14F-4D97-AF65-F5344CB8AC3E}">
        <p14:creationId xmlns:p14="http://schemas.microsoft.com/office/powerpoint/2010/main" val="151260360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a:extLst>
              <a:ext uri="{FF2B5EF4-FFF2-40B4-BE49-F238E27FC236}">
                <a16:creationId xmlns:a16="http://schemas.microsoft.com/office/drawing/2014/main" xmlns="" id="{401EA7B0-25B5-40A3-A1A8-6B7B3D13E151}"/>
              </a:ext>
            </a:extLst>
          </p:cNvPr>
          <p:cNvSpPr>
            <a:spLocks noGrp="1"/>
          </p:cNvSpPr>
          <p:nvPr>
            <p:ph type="dt" sz="half" idx="10"/>
          </p:nvPr>
        </p:nvSpPr>
        <p:spPr/>
        <p:txBody>
          <a:bodyPr/>
          <a:lstStyle>
            <a:lvl1pPr>
              <a:defRPr/>
            </a:lvl1pPr>
            <a:extLst/>
          </a:lstStyle>
          <a:p>
            <a:pPr>
              <a:defRPr/>
            </a:pPr>
            <a:endParaRPr lang="tr-TR"/>
          </a:p>
        </p:txBody>
      </p:sp>
      <p:sp>
        <p:nvSpPr>
          <p:cNvPr id="3" name="2 Altbilgi Yer Tutucusu">
            <a:extLst>
              <a:ext uri="{FF2B5EF4-FFF2-40B4-BE49-F238E27FC236}">
                <a16:creationId xmlns:a16="http://schemas.microsoft.com/office/drawing/2014/main" xmlns="" id="{E79A7A99-9960-4841-962D-95E635E6D837}"/>
              </a:ext>
            </a:extLst>
          </p:cNvPr>
          <p:cNvSpPr>
            <a:spLocks noGrp="1"/>
          </p:cNvSpPr>
          <p:nvPr>
            <p:ph type="ftr" sz="quarter" idx="11"/>
          </p:nvPr>
        </p:nvSpPr>
        <p:spPr/>
        <p:txBody>
          <a:bodyPr/>
          <a:lstStyle>
            <a:lvl1pPr>
              <a:defRPr/>
            </a:lvl1pPr>
            <a:extLst/>
          </a:lstStyle>
          <a:p>
            <a:pPr>
              <a:defRPr/>
            </a:pPr>
            <a:endParaRPr lang="tr-TR"/>
          </a:p>
        </p:txBody>
      </p:sp>
      <p:sp>
        <p:nvSpPr>
          <p:cNvPr id="4" name="3 Slayt Numarası Yer Tutucusu">
            <a:extLst>
              <a:ext uri="{FF2B5EF4-FFF2-40B4-BE49-F238E27FC236}">
                <a16:creationId xmlns:a16="http://schemas.microsoft.com/office/drawing/2014/main" xmlns="" id="{141860AC-1CB0-4018-B605-6E77446F384B}"/>
              </a:ext>
            </a:extLst>
          </p:cNvPr>
          <p:cNvSpPr>
            <a:spLocks noGrp="1"/>
          </p:cNvSpPr>
          <p:nvPr>
            <p:ph type="sldNum" sz="quarter" idx="12"/>
          </p:nvPr>
        </p:nvSpPr>
        <p:spPr/>
        <p:txBody>
          <a:bodyPr/>
          <a:lstStyle>
            <a:lvl1pPr>
              <a:defRPr/>
            </a:lvl1pPr>
          </a:lstStyle>
          <a:p>
            <a:pPr>
              <a:defRPr/>
            </a:pPr>
            <a:fld id="{2FC983E2-9389-4BED-8129-8302A749122A}" type="slidenum">
              <a:rPr lang="tr-TR" altLang="tr-TR"/>
              <a:pPr>
                <a:defRPr/>
              </a:pPr>
              <a:t>‹#›</a:t>
            </a:fld>
            <a:endParaRPr lang="tr-TR" altLang="tr-TR"/>
          </a:p>
        </p:txBody>
      </p:sp>
    </p:spTree>
    <p:extLst>
      <p:ext uri="{BB962C8B-B14F-4D97-AF65-F5344CB8AC3E}">
        <p14:creationId xmlns:p14="http://schemas.microsoft.com/office/powerpoint/2010/main" val="44744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tr-TR"/>
              <a:t>Asıl başlık stili için tıklatın</a:t>
            </a:r>
            <a:endParaRPr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4 Veri Yer Tutucusu">
            <a:extLst>
              <a:ext uri="{FF2B5EF4-FFF2-40B4-BE49-F238E27FC236}">
                <a16:creationId xmlns:a16="http://schemas.microsoft.com/office/drawing/2014/main" xmlns="" id="{489E03B2-A6CC-4A2B-B933-953ECAF20FE5}"/>
              </a:ext>
            </a:extLst>
          </p:cNvPr>
          <p:cNvSpPr>
            <a:spLocks noGrp="1"/>
          </p:cNvSpPr>
          <p:nvPr>
            <p:ph type="dt" sz="half" idx="10"/>
          </p:nvPr>
        </p:nvSpPr>
        <p:spPr/>
        <p:txBody>
          <a:bodyPr/>
          <a:lstStyle>
            <a:lvl1pPr>
              <a:defRPr/>
            </a:lvl1pPr>
            <a:extLst/>
          </a:lstStyle>
          <a:p>
            <a:pPr>
              <a:defRPr/>
            </a:pPr>
            <a:endParaRPr lang="tr-TR"/>
          </a:p>
        </p:txBody>
      </p:sp>
      <p:sp>
        <p:nvSpPr>
          <p:cNvPr id="6" name="5 Altbilgi Yer Tutucusu">
            <a:extLst>
              <a:ext uri="{FF2B5EF4-FFF2-40B4-BE49-F238E27FC236}">
                <a16:creationId xmlns:a16="http://schemas.microsoft.com/office/drawing/2014/main" xmlns="" id="{A5479357-E577-4F6D-BEE4-11DBF8D618AF}"/>
              </a:ext>
            </a:extLst>
          </p:cNvPr>
          <p:cNvSpPr>
            <a:spLocks noGrp="1"/>
          </p:cNvSpPr>
          <p:nvPr>
            <p:ph type="ftr" sz="quarter" idx="11"/>
          </p:nvPr>
        </p:nvSpPr>
        <p:spPr/>
        <p:txBody>
          <a:bodyPr/>
          <a:lstStyle>
            <a:lvl1pPr>
              <a:defRPr/>
            </a:lvl1pPr>
            <a:extLst/>
          </a:lstStyle>
          <a:p>
            <a:pPr>
              <a:defRPr/>
            </a:pPr>
            <a:endParaRPr lang="tr-TR"/>
          </a:p>
        </p:txBody>
      </p:sp>
      <p:sp>
        <p:nvSpPr>
          <p:cNvPr id="7" name="6 Slayt Numarası Yer Tutucusu">
            <a:extLst>
              <a:ext uri="{FF2B5EF4-FFF2-40B4-BE49-F238E27FC236}">
                <a16:creationId xmlns:a16="http://schemas.microsoft.com/office/drawing/2014/main" xmlns="" id="{9ABBE5A6-E9DC-4B8E-B430-8E65CFB5C622}"/>
              </a:ext>
            </a:extLst>
          </p:cNvPr>
          <p:cNvSpPr>
            <a:spLocks noGrp="1"/>
          </p:cNvSpPr>
          <p:nvPr>
            <p:ph type="sldNum" sz="quarter" idx="12"/>
          </p:nvPr>
        </p:nvSpPr>
        <p:spPr/>
        <p:txBody>
          <a:bodyPr/>
          <a:lstStyle>
            <a:lvl1pPr>
              <a:defRPr/>
            </a:lvl1pPr>
          </a:lstStyle>
          <a:p>
            <a:pPr>
              <a:defRPr/>
            </a:pPr>
            <a:fld id="{9D11859E-5527-429E-BDD3-04615D3D354A}" type="slidenum">
              <a:rPr lang="tr-TR" altLang="tr-TR"/>
              <a:pPr>
                <a:defRPr/>
              </a:pPr>
              <a:t>‹#›</a:t>
            </a:fld>
            <a:endParaRPr lang="tr-TR" altLang="tr-TR"/>
          </a:p>
        </p:txBody>
      </p:sp>
    </p:spTree>
    <p:extLst>
      <p:ext uri="{BB962C8B-B14F-4D97-AF65-F5344CB8AC3E}">
        <p14:creationId xmlns:p14="http://schemas.microsoft.com/office/powerpoint/2010/main" val="6941022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10 Serbest Form">
            <a:extLst>
              <a:ext uri="{FF2B5EF4-FFF2-40B4-BE49-F238E27FC236}">
                <a16:creationId xmlns:a16="http://schemas.microsoft.com/office/drawing/2014/main" xmlns="" id="{0E27EF70-43A9-43FC-8F1E-E18BFC11EB1F}"/>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ct val="20000"/>
              </a:spcBef>
              <a:defRPr/>
            </a:pPr>
            <a:endParaRPr lang="en-US">
              <a:latin typeface="Arial" charset="0"/>
            </a:endParaRPr>
          </a:p>
        </p:txBody>
      </p:sp>
      <p:sp>
        <p:nvSpPr>
          <p:cNvPr id="6" name="15 Serbest Form">
            <a:extLst>
              <a:ext uri="{FF2B5EF4-FFF2-40B4-BE49-F238E27FC236}">
                <a16:creationId xmlns:a16="http://schemas.microsoft.com/office/drawing/2014/main" xmlns="" id="{DE4C08C4-40D5-4F56-96A3-DDED4BF37A72}"/>
              </a:ext>
            </a:extLst>
          </p:cNvPr>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tr-TR"/>
          </a:p>
        </p:txBody>
      </p:sp>
      <p:sp>
        <p:nvSpPr>
          <p:cNvPr id="7" name="16 Dik Üçgen">
            <a:extLst>
              <a:ext uri="{FF2B5EF4-FFF2-40B4-BE49-F238E27FC236}">
                <a16:creationId xmlns:a16="http://schemas.microsoft.com/office/drawing/2014/main" xmlns="" id="{6C421E5B-FF11-4E4F-A34A-B4798D02B4F7}"/>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defRPr/>
            </a:pPr>
            <a:endParaRPr lang="en-US"/>
          </a:p>
        </p:txBody>
      </p:sp>
      <p:cxnSp>
        <p:nvCxnSpPr>
          <p:cNvPr id="8" name="18 Düz Bağlayıcı">
            <a:extLst>
              <a:ext uri="{FF2B5EF4-FFF2-40B4-BE49-F238E27FC236}">
                <a16:creationId xmlns:a16="http://schemas.microsoft.com/office/drawing/2014/main" xmlns="" id="{A0EC852A-795A-4207-9AF3-0C851BDC3356}"/>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9 Köşeli Çift Ayraç">
            <a:extLst>
              <a:ext uri="{FF2B5EF4-FFF2-40B4-BE49-F238E27FC236}">
                <a16:creationId xmlns:a16="http://schemas.microsoft.com/office/drawing/2014/main" xmlns="" id="{F4A12191-5FFF-4BA5-8D82-141134CD7E27}"/>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20000"/>
              </a:spcBef>
              <a:defRPr/>
            </a:pPr>
            <a:endParaRPr lang="en-US"/>
          </a:p>
        </p:txBody>
      </p:sp>
      <p:sp>
        <p:nvSpPr>
          <p:cNvPr id="10" name="20 Köşeli Çift Ayraç">
            <a:extLst>
              <a:ext uri="{FF2B5EF4-FFF2-40B4-BE49-F238E27FC236}">
                <a16:creationId xmlns:a16="http://schemas.microsoft.com/office/drawing/2014/main" xmlns="" id="{644E45B3-BE06-4D76-905A-1EFDD4990415}"/>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20000"/>
              </a:spcBef>
              <a:defRPr/>
            </a:pPr>
            <a:endParaRPr lang="en-US"/>
          </a:p>
        </p:txBody>
      </p:sp>
      <p:sp>
        <p:nvSpPr>
          <p:cNvPr id="4" name="3 Metin Yer Tutucusu"/>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a:t>Resim eklemek için simgeyi tıklatın</a:t>
            </a:r>
            <a:endParaRPr lang="en-US" noProof="0" dirty="0"/>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a:t>Asıl başlık stili için tıklatın</a:t>
            </a:r>
            <a:endParaRPr lang="en-US"/>
          </a:p>
        </p:txBody>
      </p:sp>
      <p:sp>
        <p:nvSpPr>
          <p:cNvPr id="11" name="4 Veri Yer Tutucusu">
            <a:extLst>
              <a:ext uri="{FF2B5EF4-FFF2-40B4-BE49-F238E27FC236}">
                <a16:creationId xmlns:a16="http://schemas.microsoft.com/office/drawing/2014/main" xmlns="" id="{51E2010A-8935-46BD-8E23-4D129DFF4E81}"/>
              </a:ext>
            </a:extLst>
          </p:cNvPr>
          <p:cNvSpPr>
            <a:spLocks noGrp="1"/>
          </p:cNvSpPr>
          <p:nvPr>
            <p:ph type="dt" sz="half" idx="10"/>
          </p:nvPr>
        </p:nvSpPr>
        <p:spPr/>
        <p:txBody>
          <a:bodyPr/>
          <a:lstStyle>
            <a:lvl1pPr>
              <a:defRPr>
                <a:solidFill>
                  <a:schemeClr val="tx1"/>
                </a:solidFill>
              </a:defRPr>
            </a:lvl1pPr>
            <a:extLst/>
          </a:lstStyle>
          <a:p>
            <a:pPr>
              <a:defRPr/>
            </a:pPr>
            <a:endParaRPr lang="tr-TR"/>
          </a:p>
        </p:txBody>
      </p:sp>
      <p:sp>
        <p:nvSpPr>
          <p:cNvPr id="12" name="5 Altbilgi Yer Tutucusu">
            <a:extLst>
              <a:ext uri="{FF2B5EF4-FFF2-40B4-BE49-F238E27FC236}">
                <a16:creationId xmlns:a16="http://schemas.microsoft.com/office/drawing/2014/main" xmlns="" id="{E7C55A39-4D34-4B6E-8C96-7AA6C2E44301}"/>
              </a:ext>
            </a:extLst>
          </p:cNvPr>
          <p:cNvSpPr>
            <a:spLocks noGrp="1"/>
          </p:cNvSpPr>
          <p:nvPr>
            <p:ph type="ftr" sz="quarter" idx="11"/>
          </p:nvPr>
        </p:nvSpPr>
        <p:spPr/>
        <p:txBody>
          <a:bodyPr/>
          <a:lstStyle>
            <a:lvl1pPr>
              <a:defRPr>
                <a:solidFill>
                  <a:schemeClr val="tx1"/>
                </a:solidFill>
              </a:defRPr>
            </a:lvl1pPr>
            <a:extLst/>
          </a:lstStyle>
          <a:p>
            <a:pPr>
              <a:defRPr/>
            </a:pPr>
            <a:endParaRPr lang="tr-TR"/>
          </a:p>
        </p:txBody>
      </p:sp>
      <p:sp>
        <p:nvSpPr>
          <p:cNvPr id="13" name="6 Slayt Numarası Yer Tutucusu">
            <a:extLst>
              <a:ext uri="{FF2B5EF4-FFF2-40B4-BE49-F238E27FC236}">
                <a16:creationId xmlns:a16="http://schemas.microsoft.com/office/drawing/2014/main" xmlns="" id="{AD7F978F-20E7-477F-988D-114E17B5EF4E}"/>
              </a:ext>
            </a:extLst>
          </p:cNvPr>
          <p:cNvSpPr>
            <a:spLocks noGrp="1"/>
          </p:cNvSpPr>
          <p:nvPr>
            <p:ph type="sldNum" sz="quarter" idx="12"/>
          </p:nvPr>
        </p:nvSpPr>
        <p:spPr/>
        <p:txBody>
          <a:bodyPr/>
          <a:lstStyle>
            <a:lvl1pPr>
              <a:defRPr/>
            </a:lvl1pPr>
          </a:lstStyle>
          <a:p>
            <a:pPr>
              <a:defRPr/>
            </a:pPr>
            <a:fld id="{8A1FE4D9-8BEC-4437-B7A5-229F2E2157F8}" type="slidenum">
              <a:rPr lang="tr-TR" altLang="tr-TR"/>
              <a:pPr>
                <a:defRPr/>
              </a:pPr>
              <a:t>‹#›</a:t>
            </a:fld>
            <a:endParaRPr lang="tr-TR" altLang="tr-TR"/>
          </a:p>
        </p:txBody>
      </p:sp>
    </p:spTree>
    <p:extLst>
      <p:ext uri="{BB962C8B-B14F-4D97-AF65-F5344CB8AC3E}">
        <p14:creationId xmlns:p14="http://schemas.microsoft.com/office/powerpoint/2010/main" val="35688468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a:extLst>
              <a:ext uri="{FF2B5EF4-FFF2-40B4-BE49-F238E27FC236}">
                <a16:creationId xmlns:a16="http://schemas.microsoft.com/office/drawing/2014/main" xmlns="" id="{A12199EE-9675-4B42-B126-3ADF101B7C84}"/>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ct val="20000"/>
              </a:spcBef>
              <a:defRPr/>
            </a:pPr>
            <a:endParaRPr lang="en-US">
              <a:latin typeface="Arial" charset="0"/>
            </a:endParaRPr>
          </a:p>
        </p:txBody>
      </p:sp>
      <p:sp>
        <p:nvSpPr>
          <p:cNvPr id="1027" name="11 Serbest Form">
            <a:extLst>
              <a:ext uri="{FF2B5EF4-FFF2-40B4-BE49-F238E27FC236}">
                <a16:creationId xmlns:a16="http://schemas.microsoft.com/office/drawing/2014/main" xmlns="" id="{664D8A18-1AF9-4AD9-9799-69D1C65693B3}"/>
              </a:ext>
            </a:extLst>
          </p:cNvPr>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tr-TR"/>
          </a:p>
        </p:txBody>
      </p:sp>
      <p:sp>
        <p:nvSpPr>
          <p:cNvPr id="14" name="13 Dik Üçgen">
            <a:extLst>
              <a:ext uri="{FF2B5EF4-FFF2-40B4-BE49-F238E27FC236}">
                <a16:creationId xmlns:a16="http://schemas.microsoft.com/office/drawing/2014/main" xmlns="" id="{7E786378-9698-4F38-ABF5-A6698B9867B6}"/>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defRPr/>
            </a:pPr>
            <a:endParaRPr lang="en-US"/>
          </a:p>
        </p:txBody>
      </p:sp>
      <p:cxnSp>
        <p:nvCxnSpPr>
          <p:cNvPr id="15" name="14 Düz Bağlayıcı">
            <a:extLst>
              <a:ext uri="{FF2B5EF4-FFF2-40B4-BE49-F238E27FC236}">
                <a16:creationId xmlns:a16="http://schemas.microsoft.com/office/drawing/2014/main" xmlns="" id="{77D72F3A-8C36-4CD0-A957-F38AF167B254}"/>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a:extLst>
              <a:ext uri="{FF2B5EF4-FFF2-40B4-BE49-F238E27FC236}">
                <a16:creationId xmlns:a16="http://schemas.microsoft.com/office/drawing/2014/main" xmlns="" id="{F90A3287-97D3-48B8-86BA-1C831FB644DC}"/>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1033" name="29 Metin Yer Tutucusu">
            <a:extLst>
              <a:ext uri="{FF2B5EF4-FFF2-40B4-BE49-F238E27FC236}">
                <a16:creationId xmlns:a16="http://schemas.microsoft.com/office/drawing/2014/main" xmlns="" id="{EDE18C75-82AF-4B25-A54A-849A443135A4}"/>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 name="9 Veri Yer Tutucusu">
            <a:extLst>
              <a:ext uri="{FF2B5EF4-FFF2-40B4-BE49-F238E27FC236}">
                <a16:creationId xmlns:a16="http://schemas.microsoft.com/office/drawing/2014/main" xmlns="" id="{4CA7D081-DAA8-4E78-B279-A29F81B40399}"/>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spcBef>
                <a:spcPct val="20000"/>
              </a:spcBef>
              <a:defRPr kumimoji="0" sz="1000">
                <a:solidFill>
                  <a:schemeClr val="tx1"/>
                </a:solidFill>
                <a:latin typeface="Arial" charset="0"/>
              </a:defRPr>
            </a:lvl1pPr>
            <a:extLst/>
          </a:lstStyle>
          <a:p>
            <a:pPr>
              <a:defRPr/>
            </a:pPr>
            <a:endParaRPr lang="en-US"/>
          </a:p>
        </p:txBody>
      </p:sp>
      <p:sp>
        <p:nvSpPr>
          <p:cNvPr id="22" name="21 Altbilgi Yer Tutucusu">
            <a:extLst>
              <a:ext uri="{FF2B5EF4-FFF2-40B4-BE49-F238E27FC236}">
                <a16:creationId xmlns:a16="http://schemas.microsoft.com/office/drawing/2014/main" xmlns="" id="{F229E861-0C20-41A5-AA6A-F83BCA52B2A4}"/>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spcBef>
                <a:spcPct val="20000"/>
              </a:spcBef>
              <a:defRPr kumimoji="0" sz="1000">
                <a:solidFill>
                  <a:schemeClr val="tx1"/>
                </a:solidFill>
                <a:latin typeface="Arial" charset="0"/>
              </a:defRPr>
            </a:lvl1pPr>
            <a:extLst/>
          </a:lstStyle>
          <a:p>
            <a:pPr>
              <a:defRPr/>
            </a:pPr>
            <a:endParaRPr lang="en-US"/>
          </a:p>
        </p:txBody>
      </p:sp>
      <p:sp>
        <p:nvSpPr>
          <p:cNvPr id="18" name="17 Slayt Numarası Yer Tutucusu">
            <a:extLst>
              <a:ext uri="{FF2B5EF4-FFF2-40B4-BE49-F238E27FC236}">
                <a16:creationId xmlns:a16="http://schemas.microsoft.com/office/drawing/2014/main" xmlns="" id="{C3361FE0-D2D0-4FFD-8DB9-B39DEA168461}"/>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ct val="20000"/>
              </a:spcBef>
              <a:defRPr sz="1000"/>
            </a:lvl1pPr>
          </a:lstStyle>
          <a:p>
            <a:pPr>
              <a:defRPr/>
            </a:pPr>
            <a:fld id="{C49C14E4-0C17-402E-9935-0ACEA7257212}"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sldLayoutIdLst>
    <p:sldLayoutId id="2147487060" r:id="rId1"/>
    <p:sldLayoutId id="2147487061" r:id="rId2"/>
    <p:sldLayoutId id="2147487062" r:id="rId3"/>
    <p:sldLayoutId id="2147487063" r:id="rId4"/>
    <p:sldLayoutId id="2147487064" r:id="rId5"/>
    <p:sldLayoutId id="2147487065" r:id="rId6"/>
    <p:sldLayoutId id="2147487066" r:id="rId7"/>
    <p:sldLayoutId id="2147487067" r:id="rId8"/>
    <p:sldLayoutId id="2147487068" r:id="rId9"/>
    <p:sldLayoutId id="2147487069" r:id="rId10"/>
    <p:sldLayoutId id="214748707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eb.gov.t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Dikdörtgen">
            <a:extLst>
              <a:ext uri="{FF2B5EF4-FFF2-40B4-BE49-F238E27FC236}">
                <a16:creationId xmlns:a16="http://schemas.microsoft.com/office/drawing/2014/main" xmlns="" id="{F42524C9-42EC-40F7-9843-F588FC8B298D}"/>
              </a:ext>
            </a:extLst>
          </p:cNvPr>
          <p:cNvSpPr>
            <a:spLocks noChangeArrowheads="1"/>
          </p:cNvSpPr>
          <p:nvPr/>
        </p:nvSpPr>
        <p:spPr bwMode="auto">
          <a:xfrm>
            <a:off x="827088" y="3068638"/>
            <a:ext cx="77866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spcBef>
                <a:spcPct val="20000"/>
              </a:spcBef>
            </a:pPr>
            <a:endParaRPr lang="tr-TR" altLang="tr-TR" dirty="0"/>
          </a:p>
          <a:p>
            <a:pPr algn="ctr">
              <a:spcBef>
                <a:spcPct val="20000"/>
              </a:spcBef>
            </a:pPr>
            <a:r>
              <a:rPr lang="tr-TR" altLang="tr-TR" b="1" dirty="0">
                <a:solidFill>
                  <a:srgbClr val="C00000"/>
                </a:solidFill>
                <a:latin typeface="Tahoma" panose="020B0604030504040204" pitchFamily="34" charset="0"/>
              </a:rPr>
              <a:t>2017-2018 </a:t>
            </a:r>
            <a:endParaRPr lang="tr-TR" altLang="tr-TR" dirty="0">
              <a:solidFill>
                <a:srgbClr val="C00000"/>
              </a:solidFill>
              <a:latin typeface="Tahoma" panose="020B0604030504040204" pitchFamily="34" charset="0"/>
            </a:endParaRPr>
          </a:p>
          <a:p>
            <a:pPr algn="ctr">
              <a:spcBef>
                <a:spcPct val="20000"/>
              </a:spcBef>
            </a:pPr>
            <a:r>
              <a:rPr lang="tr-TR" altLang="tr-TR" dirty="0">
                <a:solidFill>
                  <a:srgbClr val="C00000"/>
                </a:solidFill>
                <a:latin typeface="Tahoma" panose="020B0604030504040204" pitchFamily="34" charset="0"/>
              </a:rPr>
              <a:t> </a:t>
            </a:r>
            <a:r>
              <a:rPr lang="tr-TR" altLang="tr-TR" b="1" dirty="0">
                <a:solidFill>
                  <a:srgbClr val="C00000"/>
                </a:solidFill>
                <a:latin typeface="Tahoma" panose="020B0604030504040204" pitchFamily="34" charset="0"/>
              </a:rPr>
              <a:t>ORTAÖĞRETİME GEÇİŞ</a:t>
            </a:r>
          </a:p>
          <a:p>
            <a:pPr algn="ctr">
              <a:spcBef>
                <a:spcPct val="20000"/>
              </a:spcBef>
            </a:pPr>
            <a:r>
              <a:rPr lang="tr-TR" altLang="tr-TR" b="1" dirty="0">
                <a:solidFill>
                  <a:srgbClr val="C00000"/>
                </a:solidFill>
                <a:latin typeface="Tahoma" panose="020B0604030504040204" pitchFamily="34" charset="0"/>
              </a:rPr>
              <a:t>TERCİH VE YERLEŞTİRME İŞLEMLERİ</a:t>
            </a:r>
            <a:endParaRPr lang="tr-TR" altLang="tr-TR" dirty="0">
              <a:solidFill>
                <a:srgbClr val="C00000"/>
              </a:solidFill>
              <a:latin typeface="Tahoma" panose="020B0604030504040204" pitchFamily="34" charset="0"/>
            </a:endParaRPr>
          </a:p>
        </p:txBody>
      </p:sp>
      <p:sp>
        <p:nvSpPr>
          <p:cNvPr id="14339" name="AutoShape 6" descr="teog meb ile ilgili görsel sonucu">
            <a:extLst>
              <a:ext uri="{FF2B5EF4-FFF2-40B4-BE49-F238E27FC236}">
                <a16:creationId xmlns:a16="http://schemas.microsoft.com/office/drawing/2014/main" xmlns="" id="{3DF72595-AD38-4962-8BAA-F74556C3072A}"/>
              </a:ext>
            </a:extLst>
          </p:cNvPr>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20000"/>
              </a:spcBef>
            </a:pPr>
            <a:endParaRPr lang="tr-TR" altLang="tr-TR"/>
          </a:p>
        </p:txBody>
      </p:sp>
      <p:sp>
        <p:nvSpPr>
          <p:cNvPr id="14340" name="AutoShape 8" descr="teog meb ile ilgili görsel sonucu">
            <a:extLst>
              <a:ext uri="{FF2B5EF4-FFF2-40B4-BE49-F238E27FC236}">
                <a16:creationId xmlns:a16="http://schemas.microsoft.com/office/drawing/2014/main" xmlns="" id="{49C6C506-449C-44E0-B49F-740DC642997E}"/>
              </a:ext>
            </a:extLst>
          </p:cNvPr>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20000"/>
              </a:spcBef>
            </a:pPr>
            <a:endParaRPr lang="tr-TR" altLang="tr-TR"/>
          </a:p>
        </p:txBody>
      </p:sp>
      <p:pic>
        <p:nvPicPr>
          <p:cNvPr id="14341" name="Resim 2">
            <a:extLst>
              <a:ext uri="{FF2B5EF4-FFF2-40B4-BE49-F238E27FC236}">
                <a16:creationId xmlns:a16="http://schemas.microsoft.com/office/drawing/2014/main" xmlns="" id="{2512FBFD-D206-4856-A2F9-98369FA77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04813"/>
            <a:ext cx="33845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heel(1)">
                                      <p:cBhvr>
                                        <p:cTn id="7" dur="2000"/>
                                        <p:tgtEl>
                                          <p:spTgt spid="14341"/>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338"/>
                                        </p:tgtEl>
                                        <p:attrNameLst>
                                          <p:attrName>style.visibility</p:attrName>
                                        </p:attrNameLst>
                                      </p:cBhvr>
                                      <p:to>
                                        <p:strVal val="visible"/>
                                      </p:to>
                                    </p:set>
                                    <p:anim calcmode="lin" valueType="num">
                                      <p:cBhvr>
                                        <p:cTn id="11" dur="5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338"/>
                                        </p:tgtEl>
                                        <p:attrNameLst>
                                          <p:attrName>ppt_y</p:attrName>
                                        </p:attrNameLst>
                                      </p:cBhvr>
                                      <p:tavLst>
                                        <p:tav tm="0">
                                          <p:val>
                                            <p:strVal val="#ppt_y"/>
                                          </p:val>
                                        </p:tav>
                                        <p:tav tm="100000">
                                          <p:val>
                                            <p:strVal val="#ppt_y"/>
                                          </p:val>
                                        </p:tav>
                                      </p:tavLst>
                                    </p:anim>
                                    <p:anim calcmode="lin" valueType="num">
                                      <p:cBhvr>
                                        <p:cTn id="13" dur="5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1">
            <a:extLst>
              <a:ext uri="{FF2B5EF4-FFF2-40B4-BE49-F238E27FC236}">
                <a16:creationId xmlns:a16="http://schemas.microsoft.com/office/drawing/2014/main" xmlns="" id="{D66386EB-E6BE-421D-92B0-0A9EF58DC686}"/>
              </a:ext>
            </a:extLst>
          </p:cNvPr>
          <p:cNvSpPr>
            <a:spLocks noGrp="1"/>
          </p:cNvSpPr>
          <p:nvPr>
            <p:ph idx="1"/>
          </p:nvPr>
        </p:nvSpPr>
        <p:spPr>
          <a:xfrm>
            <a:off x="457200" y="260350"/>
            <a:ext cx="8229600" cy="5400675"/>
          </a:xfrm>
        </p:spPr>
        <p:txBody>
          <a:bodyPr/>
          <a:lstStyle/>
          <a:p>
            <a:pPr marL="107950" indent="0" algn="just">
              <a:buFont typeface="Wingdings 3" panose="05040102010807070707" pitchFamily="18" charset="2"/>
              <a:buNone/>
            </a:pPr>
            <a:endParaRPr lang="tr-TR" altLang="tr-TR" sz="1800"/>
          </a:p>
          <a:p>
            <a:pPr marL="107950" indent="0" algn="just"/>
            <a:r>
              <a:rPr lang="tr-TR" altLang="tr-TR" sz="1800">
                <a:latin typeface="Tahoma" panose="020B0604030504040204" pitchFamily="34" charset="0"/>
              </a:rPr>
              <a:t> Özel ortaöğretim kurumlarına ve yetenek sınavı ile öğrenci alan okullara </a:t>
            </a:r>
            <a:r>
              <a:rPr lang="tr-TR" altLang="tr-TR" sz="1800" b="1">
                <a:latin typeface="Tahoma" panose="020B0604030504040204" pitchFamily="34" charset="0"/>
              </a:rPr>
              <a:t>kesin kayıt </a:t>
            </a:r>
            <a:r>
              <a:rPr lang="tr-TR" altLang="tr-TR" sz="1800">
                <a:latin typeface="Tahoma" panose="020B0604030504040204" pitchFamily="34" charset="0"/>
              </a:rPr>
              <a:t>işlemini tamamlamış öğrenciler, tercihte bulunamayacaktır.</a:t>
            </a:r>
          </a:p>
          <a:p>
            <a:pPr marL="107950" indent="0" algn="just"/>
            <a:endParaRPr lang="tr-TR" altLang="tr-TR" sz="1800">
              <a:latin typeface="Tahoma" panose="020B0604030504040204" pitchFamily="34" charset="0"/>
            </a:endParaRPr>
          </a:p>
          <a:p>
            <a:pPr marL="107950" indent="0" algn="just"/>
            <a:r>
              <a:rPr lang="tr-TR" altLang="tr-TR" sz="1800">
                <a:latin typeface="Tahoma" panose="020B0604030504040204" pitchFamily="34" charset="0"/>
              </a:rPr>
              <a:t>Öğrenciler, ilk olarak </a:t>
            </a:r>
            <a:r>
              <a:rPr lang="tr-TR" altLang="tr-TR" sz="1800" b="1" i="1">
                <a:latin typeface="Tahoma" panose="020B0604030504040204" pitchFamily="34" charset="0"/>
              </a:rPr>
              <a:t>Yerel Yerleştirme ile Öğrenci Alan Okullar </a:t>
            </a:r>
            <a:r>
              <a:rPr lang="tr-TR" altLang="tr-TR" sz="1800">
                <a:latin typeface="Tahoma" panose="020B0604030504040204" pitchFamily="34" charset="0"/>
              </a:rPr>
              <a:t>ekranından tercih yapacaklardır. Öğrenciler, Yerel Yerleştirmede tercihlerinden ilk 3 (üç) okulu </a:t>
            </a:r>
            <a:r>
              <a:rPr lang="tr-TR" altLang="tr-TR" sz="1800" b="1">
                <a:latin typeface="Tahoma" panose="020B0604030504040204" pitchFamily="34" charset="0"/>
              </a:rPr>
              <a:t>Kayıt Alanından </a:t>
            </a:r>
            <a:r>
              <a:rPr lang="tr-TR" altLang="tr-TR" sz="1800">
                <a:latin typeface="Tahoma" panose="020B0604030504040204" pitchFamily="34" charset="0"/>
              </a:rPr>
              <a:t>seçmek kaydıyla en fazla 5 (beş) okul tercihinde bulunabileceklerdir. Yapılan tercihlerde aynı okul türünden (Anadolu Lisesi, Meslekî ve Teknik Anadolu Lisesi, Anadolu İmam Hatip Lisesi) en fazla 3 (üç) okul seçilebilecektir. Aynı tür okuldan 4 tercih yapılması halinde kayıt işlemi yapılmayarak bir sonraki tercih ekranına geçilemeyecektir. </a:t>
            </a:r>
          </a:p>
          <a:p>
            <a:pPr marL="107950" indent="0" algn="just"/>
            <a:endParaRPr lang="tr-TR" altLang="tr-TR" sz="1800">
              <a:latin typeface="Tahoma" panose="020B0604030504040204" pitchFamily="34" charset="0"/>
            </a:endParaRPr>
          </a:p>
          <a:p>
            <a:pPr marL="107950" indent="0" algn="just"/>
            <a:r>
              <a:rPr lang="tr-TR" altLang="tr-TR" sz="1800">
                <a:latin typeface="Tahoma" panose="020B0604030504040204" pitchFamily="34" charset="0"/>
              </a:rPr>
              <a:t> Yerel Yerleştirme ile öğrenci alan okullar için tercihlerini yaparak kayıt işlemini tamamlayan öğrenciler, istemeleri halinde merkezi sınavla öğrenci alan okullar için açılacak </a:t>
            </a:r>
            <a:r>
              <a:rPr lang="tr-TR" altLang="tr-TR" sz="1800" b="1" i="1">
                <a:latin typeface="Tahoma" panose="020B0604030504040204" pitchFamily="34" charset="0"/>
              </a:rPr>
              <a:t>Merkezî Sınavla   Öğrenci Alan Okullar </a:t>
            </a:r>
            <a:r>
              <a:rPr lang="tr-TR" altLang="tr-TR" sz="1800">
                <a:latin typeface="Tahoma" panose="020B0604030504040204" pitchFamily="34" charset="0"/>
              </a:rPr>
              <a:t>ekranından en fazla 5 (beş) okul; </a:t>
            </a:r>
            <a:r>
              <a:rPr lang="tr-TR" altLang="tr-TR" sz="1800" b="1" i="1">
                <a:latin typeface="Tahoma" panose="020B0604030504040204" pitchFamily="34" charset="0"/>
              </a:rPr>
              <a:t>Pansiyonlu Okullar </a:t>
            </a:r>
            <a:r>
              <a:rPr lang="tr-TR" altLang="tr-TR" sz="1800">
                <a:latin typeface="Tahoma" panose="020B0604030504040204" pitchFamily="34" charset="0"/>
              </a:rPr>
              <a:t>tercih ekranından da en fazla 5 (beş) okul olmak üzere toplamda 15 okul tercihinde bulunabilecektir. </a:t>
            </a:r>
          </a:p>
          <a:p>
            <a:pPr marL="107950" indent="0"/>
            <a:endParaRPr lang="tr-TR" altLang="tr-T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 calcmode="lin" valueType="num">
                                      <p:cBhvr>
                                        <p:cTn id="7" dur="500" fill="hold"/>
                                        <p:tgtEl>
                                          <p:spTgt spid="2355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355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3554">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554">
                                            <p:txEl>
                                              <p:pRg st="3" end="3"/>
                                            </p:txEl>
                                          </p:spTgt>
                                        </p:tgtEl>
                                        <p:attrNameLst>
                                          <p:attrName>style.visibility</p:attrName>
                                        </p:attrNameLst>
                                      </p:cBhvr>
                                      <p:to>
                                        <p:strVal val="visible"/>
                                      </p:to>
                                    </p:set>
                                    <p:anim calcmode="lin" valueType="num">
                                      <p:cBhvr>
                                        <p:cTn id="13" dur="500" fill="hold"/>
                                        <p:tgtEl>
                                          <p:spTgt spid="2355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3554">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23554">
                                            <p:txEl>
                                              <p:pRg st="3" end="3"/>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554">
                                            <p:txEl>
                                              <p:pRg st="5" end="5"/>
                                            </p:txEl>
                                          </p:spTgt>
                                        </p:tgtEl>
                                        <p:attrNameLst>
                                          <p:attrName>style.visibility</p:attrName>
                                        </p:attrNameLst>
                                      </p:cBhvr>
                                      <p:to>
                                        <p:strVal val="visible"/>
                                      </p:to>
                                    </p:set>
                                    <p:anim calcmode="lin" valueType="num">
                                      <p:cBhvr>
                                        <p:cTn id="19" dur="500" fill="hold"/>
                                        <p:tgtEl>
                                          <p:spTgt spid="23554">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23554">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23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37578CEB-7164-4623-BE81-8B569952DFD8}"/>
              </a:ext>
            </a:extLst>
          </p:cNvPr>
          <p:cNvSpPr>
            <a:spLocks noGrp="1" noChangeArrowheads="1"/>
          </p:cNvSpPr>
          <p:nvPr>
            <p:ph type="title" idx="4294967295"/>
          </p:nvPr>
        </p:nvSpPr>
        <p:spPr bwMode="auto">
          <a:xfrm>
            <a:off x="179388" y="274638"/>
            <a:ext cx="87852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tr-TR" altLang="tr-TR" sz="2400" dirty="0">
                <a:solidFill>
                  <a:srgbClr val="E91111"/>
                </a:solidFill>
                <a:effectLst/>
                <a:latin typeface="Tahoma" panose="020B0604030504040204" pitchFamily="34" charset="0"/>
              </a:rPr>
              <a:t>YEREL YERLEŞTİRME </a:t>
            </a:r>
            <a:br>
              <a:rPr lang="tr-TR" altLang="tr-TR" sz="2400" dirty="0">
                <a:solidFill>
                  <a:srgbClr val="E91111"/>
                </a:solidFill>
                <a:effectLst/>
                <a:latin typeface="Tahoma" panose="020B0604030504040204" pitchFamily="34" charset="0"/>
              </a:rPr>
            </a:br>
            <a:r>
              <a:rPr lang="tr-TR" altLang="tr-TR" sz="2400" dirty="0">
                <a:solidFill>
                  <a:srgbClr val="E91111"/>
                </a:solidFill>
                <a:effectLst/>
                <a:latin typeface="Tahoma" panose="020B0604030504040204" pitchFamily="34" charset="0"/>
              </a:rPr>
              <a:t>TERCİH EKRANINDAKİ OKULLAR</a:t>
            </a:r>
          </a:p>
        </p:txBody>
      </p:sp>
      <p:sp>
        <p:nvSpPr>
          <p:cNvPr id="24579" name="Rectangle 3">
            <a:extLst>
              <a:ext uri="{FF2B5EF4-FFF2-40B4-BE49-F238E27FC236}">
                <a16:creationId xmlns:a16="http://schemas.microsoft.com/office/drawing/2014/main" xmlns="" id="{0086D080-F3A1-4477-8785-0DBB9CC270A8}"/>
              </a:ext>
            </a:extLst>
          </p:cNvPr>
          <p:cNvSpPr>
            <a:spLocks noGrp="1"/>
          </p:cNvSpPr>
          <p:nvPr>
            <p:ph type="body" idx="4294967295"/>
          </p:nvPr>
        </p:nvSpPr>
        <p:spPr>
          <a:xfrm>
            <a:off x="539750" y="1844675"/>
            <a:ext cx="8229600" cy="3816350"/>
          </a:xfrm>
        </p:spPr>
        <p:txBody>
          <a:bodyPr/>
          <a:lstStyle/>
          <a:p>
            <a:pPr algn="just"/>
            <a:r>
              <a:rPr lang="tr-TR" altLang="tr-TR" sz="2000" dirty="0">
                <a:solidFill>
                  <a:srgbClr val="00B050"/>
                </a:solidFill>
                <a:latin typeface="Tahoma" panose="020B0604030504040204" pitchFamily="34" charset="0"/>
              </a:rPr>
              <a:t>Yeşil renk</a:t>
            </a:r>
            <a:r>
              <a:rPr lang="tr-TR" altLang="tr-TR" sz="2000" dirty="0">
                <a:latin typeface="Tahoma" panose="020B0604030504040204" pitchFamily="34" charset="0"/>
              </a:rPr>
              <a:t>, “</a:t>
            </a:r>
            <a:r>
              <a:rPr lang="tr-TR" altLang="tr-TR" sz="2000" b="1" dirty="0">
                <a:latin typeface="Tahoma" panose="020B0604030504040204" pitchFamily="34" charset="0"/>
              </a:rPr>
              <a:t>Kayıt Alanında” </a:t>
            </a:r>
            <a:r>
              <a:rPr lang="tr-TR" altLang="tr-TR" sz="2000" dirty="0">
                <a:latin typeface="Tahoma" panose="020B0604030504040204" pitchFamily="34" charset="0"/>
              </a:rPr>
              <a:t>öğrenci için ikamet adresinin bulunduğu Kayıt Alanında yer alan okulları belirtir. </a:t>
            </a:r>
            <a:r>
              <a:rPr lang="tr-TR" altLang="tr-TR" sz="2000" dirty="0">
                <a:solidFill>
                  <a:srgbClr val="008000"/>
                </a:solidFill>
                <a:latin typeface="Tahoma" panose="020B0604030504040204" pitchFamily="34" charset="0"/>
              </a:rPr>
              <a:t>(Yakın okullar)</a:t>
            </a:r>
          </a:p>
          <a:p>
            <a:pPr algn="just">
              <a:buFont typeface="Wingdings 3" panose="05040102010807070707" pitchFamily="18" charset="2"/>
              <a:buNone/>
            </a:pPr>
            <a:endParaRPr lang="tr-TR" altLang="tr-TR" sz="2000" dirty="0">
              <a:latin typeface="Tahoma" panose="020B0604030504040204" pitchFamily="34" charset="0"/>
            </a:endParaRPr>
          </a:p>
          <a:p>
            <a:pPr algn="just"/>
            <a:r>
              <a:rPr lang="tr-TR" altLang="tr-TR" sz="2000" dirty="0">
                <a:solidFill>
                  <a:srgbClr val="00CCFF"/>
                </a:solidFill>
                <a:latin typeface="Tahoma" panose="020B0604030504040204" pitchFamily="34" charset="0"/>
              </a:rPr>
              <a:t>Mavi renk</a:t>
            </a:r>
            <a:r>
              <a:rPr lang="tr-TR" altLang="tr-TR" sz="2000" dirty="0">
                <a:latin typeface="Tahoma" panose="020B0604030504040204" pitchFamily="34" charset="0"/>
              </a:rPr>
              <a:t>, “</a:t>
            </a:r>
            <a:r>
              <a:rPr lang="tr-TR" altLang="tr-TR" sz="2000" b="1" dirty="0">
                <a:latin typeface="Tahoma" panose="020B0604030504040204" pitchFamily="34" charset="0"/>
              </a:rPr>
              <a:t>Komşu Kayıt Alanında</a:t>
            </a:r>
            <a:r>
              <a:rPr lang="tr-TR" altLang="tr-TR" sz="2000" dirty="0">
                <a:latin typeface="Tahoma" panose="020B0604030504040204" pitchFamily="34" charset="0"/>
              </a:rPr>
              <a:t>” öğrenci için ikamet adresine göre Komşu Kayıt Alanında yer alanlar okulları belirtir. </a:t>
            </a:r>
            <a:r>
              <a:rPr lang="tr-TR" altLang="tr-TR" sz="2000" dirty="0">
                <a:solidFill>
                  <a:srgbClr val="00CCFF"/>
                </a:solidFill>
                <a:latin typeface="Tahoma" panose="020B0604030504040204" pitchFamily="34" charset="0"/>
              </a:rPr>
              <a:t>(Biraz uzak okullar)</a:t>
            </a:r>
          </a:p>
          <a:p>
            <a:pPr algn="just">
              <a:buFont typeface="Wingdings 3" panose="05040102010807070707" pitchFamily="18" charset="2"/>
              <a:buNone/>
            </a:pPr>
            <a:endParaRPr lang="tr-TR" altLang="tr-TR" sz="2000" dirty="0">
              <a:solidFill>
                <a:srgbClr val="00CCFF"/>
              </a:solidFill>
              <a:latin typeface="Tahoma" panose="020B0604030504040204" pitchFamily="34" charset="0"/>
            </a:endParaRPr>
          </a:p>
          <a:p>
            <a:pPr algn="just"/>
            <a:r>
              <a:rPr lang="tr-TR" altLang="tr-TR" sz="2000" dirty="0">
                <a:solidFill>
                  <a:srgbClr val="FF0000"/>
                </a:solidFill>
                <a:latin typeface="Tahoma" panose="020B0604030504040204" pitchFamily="34" charset="0"/>
              </a:rPr>
              <a:t>Kırmızı renk</a:t>
            </a:r>
            <a:r>
              <a:rPr lang="tr-TR" altLang="tr-TR" sz="2000" dirty="0">
                <a:latin typeface="Tahoma" panose="020B0604030504040204" pitchFamily="34" charset="0"/>
              </a:rPr>
              <a:t>, “</a:t>
            </a:r>
            <a:r>
              <a:rPr lang="tr-TR" altLang="tr-TR" sz="2000" b="1" dirty="0">
                <a:latin typeface="Tahoma" panose="020B0604030504040204" pitchFamily="34" charset="0"/>
              </a:rPr>
              <a:t>Diğer</a:t>
            </a:r>
            <a:r>
              <a:rPr lang="tr-TR" altLang="tr-TR" sz="2000" dirty="0">
                <a:latin typeface="Tahoma" panose="020B0604030504040204" pitchFamily="34" charset="0"/>
              </a:rPr>
              <a:t>” ise öğrenci için ikamet adresine göre bulunduğu Kayıt Alanında ve Komşu Kayıt Alanında </a:t>
            </a:r>
            <a:r>
              <a:rPr lang="tr-TR" altLang="tr-TR" sz="2000" b="1" dirty="0">
                <a:latin typeface="Tahoma" panose="020B0604030504040204" pitchFamily="34" charset="0"/>
              </a:rPr>
              <a:t>olmayan </a:t>
            </a:r>
            <a:r>
              <a:rPr lang="tr-TR" altLang="tr-TR" sz="2000" dirty="0">
                <a:latin typeface="Tahoma" panose="020B0604030504040204" pitchFamily="34" charset="0"/>
              </a:rPr>
              <a:t>il içindeki diğer kayıt alanları ile il dışındaki kayıt alanlarında bulunan okulları belirtir. </a:t>
            </a:r>
            <a:r>
              <a:rPr lang="tr-TR" altLang="tr-TR" sz="2000" dirty="0">
                <a:solidFill>
                  <a:srgbClr val="E91111"/>
                </a:solidFill>
                <a:latin typeface="Tahoma" panose="020B0604030504040204" pitchFamily="34" charset="0"/>
              </a:rPr>
              <a:t>(Uzak okullar)</a:t>
            </a:r>
          </a:p>
          <a:p>
            <a:endParaRPr lang="tr-TR" alt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fltVal val="0"/>
                                          </p:val>
                                        </p:tav>
                                        <p:tav tm="100000">
                                          <p:val>
                                            <p:strVal val="#ppt_h"/>
                                          </p:val>
                                        </p:tav>
                                      </p:tavLst>
                                    </p:anim>
                                    <p:animEffect transition="in" filter="fade">
                                      <p:cBhvr>
                                        <p:cTn id="9" dur="500"/>
                                        <p:tgtEl>
                                          <p:spTgt spid="645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p:cTn id="13"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457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457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p:cTn id="19"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4579">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anim calcmode="lin" valueType="num">
                                      <p:cBhvr>
                                        <p:cTn id="25" dur="500" fill="hold"/>
                                        <p:tgtEl>
                                          <p:spTgt spid="2457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4579">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çerik Yer Tutucusu 1">
            <a:extLst>
              <a:ext uri="{FF2B5EF4-FFF2-40B4-BE49-F238E27FC236}">
                <a16:creationId xmlns:a16="http://schemas.microsoft.com/office/drawing/2014/main" xmlns="" id="{BF12373E-7E07-4B9E-8809-290F965239B7}"/>
              </a:ext>
            </a:extLst>
          </p:cNvPr>
          <p:cNvSpPr>
            <a:spLocks noGrp="1"/>
          </p:cNvSpPr>
          <p:nvPr>
            <p:ph idx="1"/>
          </p:nvPr>
        </p:nvSpPr>
        <p:spPr>
          <a:xfrm>
            <a:off x="457200" y="836613"/>
            <a:ext cx="8229600" cy="4679950"/>
          </a:xfrm>
        </p:spPr>
        <p:txBody>
          <a:bodyPr/>
          <a:lstStyle/>
          <a:p>
            <a:pPr marL="107950" indent="0">
              <a:buFont typeface="Wingdings 3" panose="05040102010807070707" pitchFamily="18" charset="2"/>
              <a:buNone/>
            </a:pPr>
            <a:endParaRPr lang="tr-TR" altLang="tr-TR" sz="1800">
              <a:latin typeface="Tahoma" panose="020B0604030504040204" pitchFamily="34" charset="0"/>
            </a:endParaRPr>
          </a:p>
          <a:p>
            <a:pPr marL="107950" indent="0">
              <a:buFont typeface="Wingdings 3" panose="05040102010807070707" pitchFamily="18" charset="2"/>
              <a:buNone/>
            </a:pPr>
            <a:endParaRPr lang="tr-TR" altLang="tr-TR" sz="1800">
              <a:latin typeface="Tahoma" panose="020B0604030504040204" pitchFamily="34" charset="0"/>
            </a:endParaRPr>
          </a:p>
          <a:p>
            <a:pPr marL="107950" indent="0" algn="just"/>
            <a:r>
              <a:rPr lang="tr-TR" altLang="tr-TR" sz="2000">
                <a:latin typeface="Tahoma" panose="020B0604030504040204" pitchFamily="34" charset="0"/>
              </a:rPr>
              <a:t>Tercih işlemi öğrenci ve velisi tarafından https://e­okul.meb.gov.tr internet adresinden veya herhangi bir ortaokul/imam hatip ortaokulu müdürlüklerinden yapılabilecektir. Yapılan tercihler mutlaka ilgili ortaokul müdürlüklerine onaylatılacaktır.</a:t>
            </a:r>
          </a:p>
          <a:p>
            <a:pPr marL="107950" indent="0" algn="just"/>
            <a:endParaRPr lang="tr-TR" altLang="tr-TR" sz="2000">
              <a:latin typeface="Tahoma" panose="020B0604030504040204" pitchFamily="34" charset="0"/>
            </a:endParaRPr>
          </a:p>
          <a:p>
            <a:pPr marL="107950" indent="0" algn="just"/>
            <a:r>
              <a:rPr lang="tr-TR" altLang="tr-TR" sz="2000">
                <a:latin typeface="Tahoma" panose="020B0604030504040204" pitchFamily="34" charset="0"/>
              </a:rPr>
              <a:t>Elektronik ortamda tercih işlemlerini yapamayanlar için okul müdürlükleri, tercih işlemlerini öğrenci velisinin talebi üzerine, velinin doldurup imzalayarak verdiği “Yerleştirme Tercihleri İçin Ön Çalışma Formu EK-1” e bağlı kalarak veli adına yapacaktır (13 Temmuz 2018 saat 17.00’ye kadar).</a:t>
            </a:r>
          </a:p>
          <a:p>
            <a:pPr marL="107950" indent="0"/>
            <a:endParaRPr lang="tr-TR" altLang="tr-TR" sz="2000">
              <a:latin typeface="Tahoma" panose="020B0604030504040204" pitchFamily="34" charset="0"/>
            </a:endParaRPr>
          </a:p>
          <a:p>
            <a:pPr marL="107950" indent="0"/>
            <a:endParaRPr lang="tr-TR" altLang="tr-TR" sz="2000"/>
          </a:p>
          <a:p>
            <a:pPr marL="107950" indent="0"/>
            <a:endParaRPr lang="tr-TR" alt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602">
                                            <p:txEl>
                                              <p:pRg st="2" end="2"/>
                                            </p:txEl>
                                          </p:spTgt>
                                        </p:tgtEl>
                                        <p:attrNameLst>
                                          <p:attrName>style.visibility</p:attrName>
                                        </p:attrNameLst>
                                      </p:cBhvr>
                                      <p:to>
                                        <p:strVal val="visible"/>
                                      </p:to>
                                    </p:set>
                                    <p:anim calcmode="lin" valueType="num">
                                      <p:cBhvr>
                                        <p:cTn id="7" dur="500" fill="hold"/>
                                        <p:tgtEl>
                                          <p:spTgt spid="2560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560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5602">
                                            <p:txEl>
                                              <p:pRg st="2" end="2"/>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602">
                                            <p:txEl>
                                              <p:pRg st="4" end="4"/>
                                            </p:txEl>
                                          </p:spTgt>
                                        </p:tgtEl>
                                        <p:attrNameLst>
                                          <p:attrName>style.visibility</p:attrName>
                                        </p:attrNameLst>
                                      </p:cBhvr>
                                      <p:to>
                                        <p:strVal val="visible"/>
                                      </p:to>
                                    </p:set>
                                    <p:anim calcmode="lin" valueType="num">
                                      <p:cBhvr>
                                        <p:cTn id="13" dur="500" fill="hold"/>
                                        <p:tgtEl>
                                          <p:spTgt spid="25602">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25602">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çerik Yer Tutucusu 1">
            <a:extLst>
              <a:ext uri="{FF2B5EF4-FFF2-40B4-BE49-F238E27FC236}">
                <a16:creationId xmlns:a16="http://schemas.microsoft.com/office/drawing/2014/main" xmlns="" id="{2BA90FFA-5049-4AFB-8540-4B2E2DD0F389}"/>
              </a:ext>
            </a:extLst>
          </p:cNvPr>
          <p:cNvSpPr>
            <a:spLocks noGrp="1"/>
          </p:cNvSpPr>
          <p:nvPr>
            <p:ph idx="1"/>
          </p:nvPr>
        </p:nvSpPr>
        <p:spPr>
          <a:xfrm>
            <a:off x="457200" y="404813"/>
            <a:ext cx="8229600" cy="4537075"/>
          </a:xfrm>
        </p:spPr>
        <p:txBody>
          <a:bodyPr/>
          <a:lstStyle/>
          <a:p>
            <a:pPr marL="107950" indent="0">
              <a:buFont typeface="Wingdings 3" panose="05040102010807070707" pitchFamily="18" charset="2"/>
              <a:buNone/>
            </a:pPr>
            <a:endParaRPr lang="tr-TR" altLang="tr-TR" sz="1800"/>
          </a:p>
          <a:p>
            <a:pPr marL="107950" indent="0" algn="just"/>
            <a:r>
              <a:rPr lang="tr-TR" altLang="tr-TR" sz="2000">
                <a:latin typeface="Tahoma" panose="020B0604030504040204" pitchFamily="34" charset="0"/>
              </a:rPr>
              <a:t>Tercihler okul müdürlüğü tarafından elektronik ortamda onaylanacaktır. Tercihlerle ilgili varsa her türlü düzeltme elektronik onaylama işleminden önce yapılacaktır. Onaylama işlemi yapıldığı anda öğrencinin tercih işlemi tamamlanmış olacaktır. Öğrenci velisi düzeltme veya iptal işlemi için takvimde belirtilen tercih süreleri içerisinde okul müdürlüğüne başvurarak başvurunun düzeltilmesi veya iptal talebinde bulunabilecektir. Tercih Başvuru Durumu “İptal” olarak görünen öğrenciler yerleştirme işlemlerine dâhil edilmeyecektir.</a:t>
            </a:r>
          </a:p>
          <a:p>
            <a:pPr marL="107950" indent="0" algn="just"/>
            <a:endParaRPr lang="tr-TR" altLang="tr-TR" sz="2000">
              <a:latin typeface="Tahoma" panose="020B0604030504040204" pitchFamily="34" charset="0"/>
            </a:endParaRPr>
          </a:p>
          <a:p>
            <a:pPr marL="107950" indent="0" algn="just"/>
            <a:r>
              <a:rPr lang="tr-TR" altLang="tr-TR" sz="2000">
                <a:latin typeface="Tahoma" panose="020B0604030504040204" pitchFamily="34" charset="0"/>
              </a:rPr>
              <a:t>” Yerleştirme Tercihleri için Ön Çalışma Formu EK-1” veli tarafından doldurulup imzalandıktan sonra tercihler, sisteme okul müdürlüğü tarafından girilerek onaylandıktan sonra iki nüsha çıktısı alınacak, bir nüshası imza karşılığı veliye verilecek ve diğer nüshası okulda saklanacaktır.</a:t>
            </a:r>
          </a:p>
          <a:p>
            <a:pPr marL="107950" indent="0"/>
            <a:endParaRPr lang="tr-TR" altLang="tr-TR" sz="1800">
              <a:latin typeface="Tahoma" panose="020B0604030504040204" pitchFamily="34" charset="0"/>
            </a:endParaRPr>
          </a:p>
          <a:p>
            <a:pPr marL="107950" indent="0"/>
            <a:endParaRPr lang="tr-TR" altLang="tr-T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p:cTn id="7" dur="500" fill="hold"/>
                                        <p:tgtEl>
                                          <p:spTgt spid="2662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62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6626">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626">
                                            <p:txEl>
                                              <p:pRg st="3" end="3"/>
                                            </p:txEl>
                                          </p:spTgt>
                                        </p:tgtEl>
                                        <p:attrNameLst>
                                          <p:attrName>style.visibility</p:attrName>
                                        </p:attrNameLst>
                                      </p:cBhvr>
                                      <p:to>
                                        <p:strVal val="visible"/>
                                      </p:to>
                                    </p:set>
                                    <p:anim calcmode="lin" valueType="num">
                                      <p:cBhvr>
                                        <p:cTn id="13" dur="500" fill="hold"/>
                                        <p:tgtEl>
                                          <p:spTgt spid="26626">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6626">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çerik Yer Tutucusu 1">
            <a:extLst>
              <a:ext uri="{FF2B5EF4-FFF2-40B4-BE49-F238E27FC236}">
                <a16:creationId xmlns:a16="http://schemas.microsoft.com/office/drawing/2014/main" xmlns="" id="{ECB2ECEA-8E1E-42BF-8124-588895FADFB2}"/>
              </a:ext>
            </a:extLst>
          </p:cNvPr>
          <p:cNvSpPr>
            <a:spLocks noGrp="1"/>
          </p:cNvSpPr>
          <p:nvPr>
            <p:ph idx="1"/>
          </p:nvPr>
        </p:nvSpPr>
        <p:spPr>
          <a:xfrm>
            <a:off x="457200" y="1341438"/>
            <a:ext cx="8229600" cy="3382962"/>
          </a:xfrm>
        </p:spPr>
        <p:txBody>
          <a:bodyPr/>
          <a:lstStyle/>
          <a:p>
            <a:pPr marL="107950" indent="0">
              <a:buFont typeface="Wingdings 3" panose="05040102010807070707" pitchFamily="18" charset="2"/>
              <a:buNone/>
            </a:pPr>
            <a:endParaRPr lang="tr-TR" altLang="tr-TR" sz="1800"/>
          </a:p>
          <a:p>
            <a:pPr marL="107950" indent="0" algn="just">
              <a:buFont typeface="Wingdings 3" panose="05040102010807070707" pitchFamily="18" charset="2"/>
              <a:buNone/>
            </a:pPr>
            <a:r>
              <a:rPr lang="tr-TR" altLang="tr-TR" sz="2000">
                <a:latin typeface="Tahoma" panose="020B0604030504040204" pitchFamily="34" charset="0"/>
              </a:rPr>
              <a:t>02-13 Temmuz 2018 tarihlerinde oluşturulan tercih danışmanlığı komisyonları tarafından talep eden öğrencilere tercih danışmanlığı hizmeti verilecektir.</a:t>
            </a:r>
          </a:p>
          <a:p>
            <a:pPr marL="107950" indent="0" algn="just"/>
            <a:endParaRPr lang="tr-TR" altLang="tr-TR" sz="2000">
              <a:latin typeface="Tahoma" panose="020B0604030504040204" pitchFamily="34" charset="0"/>
            </a:endParaRPr>
          </a:p>
          <a:p>
            <a:pPr marL="107950" indent="0" algn="just">
              <a:buFont typeface="Wingdings 3" panose="05040102010807070707" pitchFamily="18" charset="2"/>
              <a:buNone/>
            </a:pPr>
            <a:r>
              <a:rPr lang="tr-TR" altLang="tr-TR" sz="2000" b="1">
                <a:solidFill>
                  <a:srgbClr val="E91111"/>
                </a:solidFill>
                <a:latin typeface="Tahoma" panose="020B0604030504040204" pitchFamily="34" charset="0"/>
              </a:rPr>
              <a:t>Tercih yapmayan veya tercihleri doğrultusunda hiçbir tercihine yerleşemeyen öğrenciler, açık öğretim kurumlarına yönlendirilecektir.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 calcmode="lin" valueType="num">
                                      <p:cBhvr>
                                        <p:cTn id="7" dur="500" fill="hold"/>
                                        <p:tgtEl>
                                          <p:spTgt spid="2765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765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7650">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anim calcmode="lin" valueType="num">
                                      <p:cBhvr>
                                        <p:cTn id="13" dur="500" fill="hold"/>
                                        <p:tgtEl>
                                          <p:spTgt spid="27650">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7650">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27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çerik Yer Tutucusu 1">
            <a:extLst>
              <a:ext uri="{FF2B5EF4-FFF2-40B4-BE49-F238E27FC236}">
                <a16:creationId xmlns:a16="http://schemas.microsoft.com/office/drawing/2014/main" xmlns="" id="{E578B3AC-D6F3-4BF3-990E-D0951EFE451D}"/>
              </a:ext>
            </a:extLst>
          </p:cNvPr>
          <p:cNvSpPr>
            <a:spLocks noGrp="1"/>
          </p:cNvSpPr>
          <p:nvPr>
            <p:ph idx="1"/>
          </p:nvPr>
        </p:nvSpPr>
        <p:spPr>
          <a:xfrm>
            <a:off x="252413" y="1700213"/>
            <a:ext cx="8856662" cy="4249737"/>
          </a:xfrm>
        </p:spPr>
        <p:txBody>
          <a:bodyPr/>
          <a:lstStyle/>
          <a:p>
            <a:pPr marL="450850" indent="-342900" algn="just"/>
            <a:r>
              <a:rPr lang="tr-TR" altLang="tr-TR" sz="2000">
                <a:latin typeface="Tahoma" panose="020B0604030504040204" pitchFamily="34" charset="0"/>
              </a:rPr>
              <a:t>Öğrenciler Sınavla öğrenci alan okulların belirlenen kontenjanlarına </a:t>
            </a:r>
            <a:r>
              <a:rPr lang="tr-TR" altLang="tr-TR" sz="2000" b="1">
                <a:latin typeface="Tahoma" panose="020B0604030504040204" pitchFamily="34" charset="0"/>
              </a:rPr>
              <a:t>puan üstünlüğü ve tercihleri doğrultusunda</a:t>
            </a:r>
            <a:r>
              <a:rPr lang="tr-TR" altLang="tr-TR" sz="2000">
                <a:latin typeface="Tahoma" panose="020B0604030504040204" pitchFamily="34" charset="0"/>
              </a:rPr>
              <a:t>; </a:t>
            </a:r>
          </a:p>
          <a:p>
            <a:pPr marL="450850" indent="-342900" algn="just"/>
            <a:r>
              <a:rPr lang="tr-TR" altLang="tr-TR" sz="2000">
                <a:latin typeface="Tahoma" panose="020B0604030504040204" pitchFamily="34" charset="0"/>
              </a:rPr>
              <a:t>Yerel yerleştirme ile öğrenci alan okullara ise okulların türü, kontenjanı ve konumuna göre </a:t>
            </a:r>
          </a:p>
          <a:p>
            <a:pPr marL="450850" indent="-342900" algn="just"/>
            <a:r>
              <a:rPr lang="tr-TR" altLang="tr-TR" sz="2000">
                <a:latin typeface="Tahoma" panose="020B0604030504040204" pitchFamily="34" charset="0"/>
              </a:rPr>
              <a:t>Öğrencilerin ikamet adreslerine, </a:t>
            </a:r>
          </a:p>
          <a:p>
            <a:pPr marL="450850" indent="-342900" algn="just"/>
            <a:r>
              <a:rPr lang="tr-TR" altLang="tr-TR" sz="2000">
                <a:latin typeface="Tahoma" panose="020B0604030504040204" pitchFamily="34" charset="0"/>
              </a:rPr>
              <a:t>Ortaokullarda bulunuşluklarına,</a:t>
            </a:r>
          </a:p>
          <a:p>
            <a:pPr marL="450850" indent="-342900" algn="just"/>
            <a:r>
              <a:rPr lang="tr-TR" altLang="tr-TR" sz="2000">
                <a:latin typeface="Tahoma" panose="020B0604030504040204" pitchFamily="34" charset="0"/>
              </a:rPr>
              <a:t>Tercih önceliğine, </a:t>
            </a:r>
          </a:p>
          <a:p>
            <a:pPr marL="450850" indent="-342900" algn="just"/>
            <a:r>
              <a:rPr lang="tr-TR" altLang="tr-TR" sz="2000">
                <a:latin typeface="Tahoma" panose="020B0604030504040204" pitchFamily="34" charset="0"/>
              </a:rPr>
              <a:t>Okul başarı puanlarına, </a:t>
            </a:r>
          </a:p>
          <a:p>
            <a:pPr marL="450850" indent="-342900" algn="just"/>
            <a:r>
              <a:rPr lang="tr-TR" altLang="tr-TR" sz="2000">
                <a:latin typeface="Tahoma" panose="020B0604030504040204" pitchFamily="34" charset="0"/>
              </a:rPr>
              <a:t>Devam-devamsızlık durumlarına</a:t>
            </a:r>
          </a:p>
          <a:p>
            <a:pPr marL="450850" indent="-342900" algn="just"/>
            <a:r>
              <a:rPr lang="tr-TR" altLang="tr-TR" sz="2000">
                <a:latin typeface="Tahoma" panose="020B0604030504040204" pitchFamily="34" charset="0"/>
              </a:rPr>
              <a:t>Yaş    kriterlerine yerleştirilecektir. </a:t>
            </a:r>
          </a:p>
        </p:txBody>
      </p:sp>
      <p:sp>
        <p:nvSpPr>
          <p:cNvPr id="3" name="Unvan 2">
            <a:extLst>
              <a:ext uri="{FF2B5EF4-FFF2-40B4-BE49-F238E27FC236}">
                <a16:creationId xmlns:a16="http://schemas.microsoft.com/office/drawing/2014/main" xmlns="" id="{71E4E69B-5F3C-4D3E-A5DA-287BA3FFDE1D}"/>
              </a:ext>
            </a:extLst>
          </p:cNvPr>
          <p:cNvSpPr>
            <a:spLocks noGrp="1"/>
          </p:cNvSpPr>
          <p:nvPr>
            <p:ph type="title"/>
          </p:nvPr>
        </p:nvSpPr>
        <p:spPr>
          <a:xfrm>
            <a:off x="565720" y="557808"/>
            <a:ext cx="8229600" cy="1143000"/>
          </a:xfrm>
        </p:spPr>
        <p:txBody>
          <a:bodyPr/>
          <a:lstStyle/>
          <a:p>
            <a:pPr algn="ctr">
              <a:defRPr/>
            </a:pPr>
            <a:r>
              <a:rPr lang="tr-TR" sz="28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YERLEŞTİRME İŞLEMLERİ </a:t>
            </a:r>
            <a:endParaRPr lang="tr-TR"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p:cTn id="7" dur="500" fill="hold"/>
                                        <p:tgtEl>
                                          <p:spTgt spid="2867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674">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674">
                                            <p:txEl>
                                              <p:pRg st="1" end="1"/>
                                            </p:txEl>
                                          </p:spTgt>
                                        </p:tgtEl>
                                        <p:attrNameLst>
                                          <p:attrName>style.visibility</p:attrName>
                                        </p:attrNameLst>
                                      </p:cBhvr>
                                      <p:to>
                                        <p:strVal val="visible"/>
                                      </p:to>
                                    </p:set>
                                    <p:anim calcmode="lin" valueType="num">
                                      <p:cBhvr>
                                        <p:cTn id="13" dur="500" fill="hold"/>
                                        <p:tgtEl>
                                          <p:spTgt spid="2867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867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8674">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674">
                                            <p:txEl>
                                              <p:pRg st="2" end="2"/>
                                            </p:txEl>
                                          </p:spTgt>
                                        </p:tgtEl>
                                        <p:attrNameLst>
                                          <p:attrName>style.visibility</p:attrName>
                                        </p:attrNameLst>
                                      </p:cBhvr>
                                      <p:to>
                                        <p:strVal val="visible"/>
                                      </p:to>
                                    </p:set>
                                    <p:anim calcmode="lin" valueType="num">
                                      <p:cBhvr>
                                        <p:cTn id="19" dur="500" fill="hold"/>
                                        <p:tgtEl>
                                          <p:spTgt spid="2867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867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8674">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8674">
                                            <p:txEl>
                                              <p:pRg st="3" end="3"/>
                                            </p:txEl>
                                          </p:spTgt>
                                        </p:tgtEl>
                                        <p:attrNameLst>
                                          <p:attrName>style.visibility</p:attrName>
                                        </p:attrNameLst>
                                      </p:cBhvr>
                                      <p:to>
                                        <p:strVal val="visible"/>
                                      </p:to>
                                    </p:set>
                                    <p:anim calcmode="lin" valueType="num">
                                      <p:cBhvr>
                                        <p:cTn id="25" dur="500" fill="hold"/>
                                        <p:tgtEl>
                                          <p:spTgt spid="2867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867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28674">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8674">
                                            <p:txEl>
                                              <p:pRg st="4" end="4"/>
                                            </p:txEl>
                                          </p:spTgt>
                                        </p:tgtEl>
                                        <p:attrNameLst>
                                          <p:attrName>style.visibility</p:attrName>
                                        </p:attrNameLst>
                                      </p:cBhvr>
                                      <p:to>
                                        <p:strVal val="visible"/>
                                      </p:to>
                                    </p:set>
                                    <p:anim calcmode="lin" valueType="num">
                                      <p:cBhvr>
                                        <p:cTn id="31" dur="500" fill="hold"/>
                                        <p:tgtEl>
                                          <p:spTgt spid="2867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867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28674">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674">
                                            <p:txEl>
                                              <p:pRg st="5" end="5"/>
                                            </p:txEl>
                                          </p:spTgt>
                                        </p:tgtEl>
                                        <p:attrNameLst>
                                          <p:attrName>style.visibility</p:attrName>
                                        </p:attrNameLst>
                                      </p:cBhvr>
                                      <p:to>
                                        <p:strVal val="visible"/>
                                      </p:to>
                                    </p:set>
                                    <p:anim calcmode="lin" valueType="num">
                                      <p:cBhvr>
                                        <p:cTn id="37" dur="500" fill="hold"/>
                                        <p:tgtEl>
                                          <p:spTgt spid="2867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8674">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28674">
                                            <p:txEl>
                                              <p:pRg st="5" end="5"/>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8674">
                                            <p:txEl>
                                              <p:pRg st="6" end="6"/>
                                            </p:txEl>
                                          </p:spTgt>
                                        </p:tgtEl>
                                        <p:attrNameLst>
                                          <p:attrName>style.visibility</p:attrName>
                                        </p:attrNameLst>
                                      </p:cBhvr>
                                      <p:to>
                                        <p:strVal val="visible"/>
                                      </p:to>
                                    </p:set>
                                    <p:anim calcmode="lin" valueType="num">
                                      <p:cBhvr>
                                        <p:cTn id="43" dur="500" fill="hold"/>
                                        <p:tgtEl>
                                          <p:spTgt spid="2867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8674">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28674">
                                            <p:txEl>
                                              <p:pRg st="6" end="6"/>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674">
                                            <p:txEl>
                                              <p:pRg st="7" end="7"/>
                                            </p:txEl>
                                          </p:spTgt>
                                        </p:tgtEl>
                                        <p:attrNameLst>
                                          <p:attrName>style.visibility</p:attrName>
                                        </p:attrNameLst>
                                      </p:cBhvr>
                                      <p:to>
                                        <p:strVal val="visible"/>
                                      </p:to>
                                    </p:set>
                                    <p:anim calcmode="lin" valueType="num">
                                      <p:cBhvr>
                                        <p:cTn id="49" dur="500" fill="hold"/>
                                        <p:tgtEl>
                                          <p:spTgt spid="2867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867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8674">
                                            <p:txEl>
                                              <p:pRg st="7" end="7"/>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çerik Yer Tutucusu 1">
            <a:extLst>
              <a:ext uri="{FF2B5EF4-FFF2-40B4-BE49-F238E27FC236}">
                <a16:creationId xmlns:a16="http://schemas.microsoft.com/office/drawing/2014/main" xmlns="" id="{1C9A9FEE-5220-4E7E-B28D-66790EEE2DDE}"/>
              </a:ext>
            </a:extLst>
          </p:cNvPr>
          <p:cNvSpPr>
            <a:spLocks noGrp="1"/>
          </p:cNvSpPr>
          <p:nvPr>
            <p:ph idx="1"/>
          </p:nvPr>
        </p:nvSpPr>
        <p:spPr>
          <a:xfrm>
            <a:off x="457200" y="765175"/>
            <a:ext cx="8229600" cy="3959225"/>
          </a:xfrm>
        </p:spPr>
        <p:txBody>
          <a:bodyPr/>
          <a:lstStyle/>
          <a:p>
            <a:pPr>
              <a:buFont typeface="Wingdings 3" panose="05040102010807070707" pitchFamily="18" charset="2"/>
              <a:buNone/>
            </a:pPr>
            <a:endParaRPr lang="tr-TR" altLang="tr-TR" sz="2000">
              <a:latin typeface="Tahoma" panose="020B0604030504040204" pitchFamily="34" charset="0"/>
            </a:endParaRPr>
          </a:p>
          <a:p>
            <a:pPr algn="just"/>
            <a:r>
              <a:rPr lang="tr-TR" altLang="tr-TR" sz="2000">
                <a:latin typeface="Tahoma" panose="020B0604030504040204" pitchFamily="34" charset="0"/>
              </a:rPr>
              <a:t>Sınavla ve yerel yerleştirme ile öğrenci alan okullardan hiçbirine yerleşemeyen öğrenciler ile 2017-2018 eğitim-öğretim yılında sınıf tekrarına kalan 9’uncu sınıf öğrencileri, il/ilçe öğrenci yerleştirme ve nakil komisyonlarına başvurmaları halinde yerel yerleştirme ile öğrenci alan okullardan kontenjan durumları uygun olan okullara </a:t>
            </a:r>
            <a:r>
              <a:rPr lang="tr-TR" altLang="tr-TR" sz="2000" b="1">
                <a:latin typeface="Tahoma" panose="020B0604030504040204" pitchFamily="34" charset="0"/>
              </a:rPr>
              <a:t>10-14 Eylül 2018 </a:t>
            </a:r>
            <a:r>
              <a:rPr lang="tr-TR" altLang="tr-TR" sz="2000">
                <a:latin typeface="Tahoma" panose="020B0604030504040204" pitchFamily="34" charset="0"/>
              </a:rPr>
              <a:t>tarihlerinde komisyonca yerleştirilecektir.</a:t>
            </a:r>
          </a:p>
          <a:p>
            <a:pPr algn="just">
              <a:buFont typeface="Wingdings 3" panose="05040102010807070707" pitchFamily="18" charset="2"/>
              <a:buNone/>
            </a:pPr>
            <a:endParaRPr lang="tr-TR" altLang="tr-TR" sz="2000">
              <a:latin typeface="Tahoma" panose="020B0604030504040204" pitchFamily="34" charset="0"/>
            </a:endParaRPr>
          </a:p>
          <a:p>
            <a:pPr algn="just"/>
            <a:r>
              <a:rPr lang="tr-TR" altLang="tr-TR" sz="2000">
                <a:latin typeface="Tahoma" panose="020B0604030504040204" pitchFamily="34" charset="0"/>
              </a:rPr>
              <a:t>Yerleştirme işlemleri sonucunda öğrencilerin okullara kayıtları açık liseler ile yetenek  sınavıyla öğrenci alan okullar hariç olmak üzere sistem tarafından otomatik olarak yapılacaktır</a:t>
            </a:r>
            <a:r>
              <a:rPr lang="tr-TR" altLang="tr-TR" sz="1800">
                <a:latin typeface="Tahoma" panose="020B0604030504040204" pitchFamily="34" charset="0"/>
              </a:rPr>
              <a:t>.</a:t>
            </a:r>
          </a:p>
          <a:p>
            <a:endParaRPr lang="tr-TR" altLang="tr-TR" sz="1800">
              <a:latin typeface="Tahoma" panose="020B0604030504040204" pitchFamily="34" charset="0"/>
            </a:endParaRPr>
          </a:p>
          <a:p>
            <a:pPr>
              <a:buFont typeface="Wingdings 3" panose="05040102010807070707" pitchFamily="18" charset="2"/>
              <a:buNone/>
            </a:pPr>
            <a:endParaRPr lang="tr-TR" altLang="tr-TR" sz="2000">
              <a:latin typeface="Tahoma" panose="020B0604030504040204" pitchFamily="34" charset="0"/>
            </a:endParaRPr>
          </a:p>
          <a:p>
            <a:endParaRPr lang="tr-TR" altLang="tr-TR">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 calcmode="lin" valueType="num">
                                      <p:cBhvr>
                                        <p:cTn id="7" dur="500" fill="hold"/>
                                        <p:tgtEl>
                                          <p:spTgt spid="2969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969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9698">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698">
                                            <p:txEl>
                                              <p:pRg st="3" end="3"/>
                                            </p:txEl>
                                          </p:spTgt>
                                        </p:tgtEl>
                                        <p:attrNameLst>
                                          <p:attrName>style.visibility</p:attrName>
                                        </p:attrNameLst>
                                      </p:cBhvr>
                                      <p:to>
                                        <p:strVal val="visible"/>
                                      </p:to>
                                    </p:set>
                                    <p:anim calcmode="lin" valueType="num">
                                      <p:cBhvr>
                                        <p:cTn id="13" dur="500" fill="hold"/>
                                        <p:tgtEl>
                                          <p:spTgt spid="29698">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9698">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296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İçerik Yer Tutucusu 1">
            <a:extLst>
              <a:ext uri="{FF2B5EF4-FFF2-40B4-BE49-F238E27FC236}">
                <a16:creationId xmlns:a16="http://schemas.microsoft.com/office/drawing/2014/main" xmlns="" id="{0E726C5A-E4FF-4326-B1AE-7357FF2331E7}"/>
              </a:ext>
            </a:extLst>
          </p:cNvPr>
          <p:cNvSpPr>
            <a:spLocks noGrp="1"/>
          </p:cNvSpPr>
          <p:nvPr>
            <p:ph idx="1"/>
          </p:nvPr>
        </p:nvSpPr>
        <p:spPr>
          <a:xfrm>
            <a:off x="457200" y="876300"/>
            <a:ext cx="8229600" cy="3632200"/>
          </a:xfrm>
        </p:spPr>
        <p:txBody>
          <a:bodyPr/>
          <a:lstStyle/>
          <a:p>
            <a:pPr marL="565150" indent="-457200" algn="just"/>
            <a:r>
              <a:rPr lang="tr-TR" altLang="tr-TR" sz="2000">
                <a:latin typeface="Tahoma" panose="020B0604030504040204" pitchFamily="34" charset="0"/>
              </a:rPr>
              <a:t>İlköğretim programını tamamlayan özel eğitim ihtiyacı olan öğrencilerden kaynaştırma yoluyla eğitim alacak öğrenciler, geçerli “Engelli Sağlık Kurulu Raporu” ve Ortaöğretim kademesine yönelik “Özel Eğitim Değerlendirme Kurulu Raporu” doğrultusunda ikamet adresleri, engel durumu ve özellikleri dikkate alınarak yerel yerleştirme ile öğrenci alan okullara ilgili mevzuat çerçevesinde her bir şubede iki öğrenciyi geçmeyecek şekilde </a:t>
            </a:r>
            <a:r>
              <a:rPr lang="tr-TR" altLang="tr-TR" sz="2000" b="1">
                <a:latin typeface="Tahoma" panose="020B0604030504040204" pitchFamily="34" charset="0"/>
              </a:rPr>
              <a:t>10-14 Eylül 2018 </a:t>
            </a:r>
            <a:r>
              <a:rPr lang="tr-TR" altLang="tr-TR" sz="2000">
                <a:latin typeface="Tahoma" panose="020B0604030504040204" pitchFamily="34" charset="0"/>
              </a:rPr>
              <a:t>tarihlerinde il/ilçe öğrenci yerleştirme ve nakil komisyonu kararı ile  yerleştirilecektir.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p:cTn id="7" dur="500" fill="hold"/>
                                        <p:tgtEl>
                                          <p:spTgt spid="307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çerik Yer Tutucusu 1">
            <a:extLst>
              <a:ext uri="{FF2B5EF4-FFF2-40B4-BE49-F238E27FC236}">
                <a16:creationId xmlns:a16="http://schemas.microsoft.com/office/drawing/2014/main" xmlns="" id="{8D32E469-4D4D-45C6-9286-6906D14B9278}"/>
              </a:ext>
            </a:extLst>
          </p:cNvPr>
          <p:cNvSpPr>
            <a:spLocks noGrp="1"/>
          </p:cNvSpPr>
          <p:nvPr>
            <p:ph idx="1"/>
          </p:nvPr>
        </p:nvSpPr>
        <p:spPr>
          <a:xfrm>
            <a:off x="255588" y="1773238"/>
            <a:ext cx="8709025" cy="3960812"/>
          </a:xfrm>
        </p:spPr>
        <p:txBody>
          <a:bodyPr/>
          <a:lstStyle/>
          <a:p>
            <a:pPr algn="just"/>
            <a:r>
              <a:rPr lang="tr-TR" altLang="tr-TR" sz="1800">
                <a:latin typeface="Tahoma" panose="020B0604030504040204" pitchFamily="34" charset="0"/>
              </a:rPr>
              <a:t>Merkezî sınavla öğrenci alan okulların belirlenen kontenjanlarına puan üstünlüğüne göre tercihleri doğrultusunda yerleştirme yapılacaktır.</a:t>
            </a:r>
          </a:p>
          <a:p>
            <a:pPr algn="just">
              <a:buFont typeface="Wingdings 3" panose="05040102010807070707" pitchFamily="18" charset="2"/>
              <a:buNone/>
            </a:pPr>
            <a:endParaRPr lang="tr-TR" altLang="tr-TR" sz="1800">
              <a:latin typeface="Tahoma" panose="020B0604030504040204" pitchFamily="34" charset="0"/>
            </a:endParaRPr>
          </a:p>
          <a:p>
            <a:pPr algn="just"/>
            <a:r>
              <a:rPr lang="tr-TR" altLang="tr-TR" sz="1800" b="1">
                <a:latin typeface="Tahoma" panose="020B0604030504040204" pitchFamily="34" charset="0"/>
              </a:rPr>
              <a:t> </a:t>
            </a:r>
            <a:r>
              <a:rPr lang="tr-TR" altLang="tr-TR" sz="1800">
                <a:latin typeface="Tahoma" panose="020B0604030504040204" pitchFamily="34" charset="0"/>
              </a:rPr>
              <a:t>Sınavla öğrenci alan okullarda merkezi sınav puanının eşitliği hâlinde sırasıyla;  Başarı Puanına (OBP), öğrencinin doğum tarihine göre yaşı küçük olana, 8’inci, 7’nci ve 6’ncı sınıflardaki yılsonu başarı puanı (YBP) üstünlüğüne,  okula özürsüz devamsızlık yapılan gün sayısının azlığına ve tercih önceliği durumlarına bakılarak yerleştirme yapılır.</a:t>
            </a:r>
          </a:p>
          <a:p>
            <a:pPr algn="just"/>
            <a:endParaRPr lang="tr-TR" altLang="tr-TR" sz="1800">
              <a:latin typeface="Tahoma" panose="020B0604030504040204" pitchFamily="34" charset="0"/>
            </a:endParaRPr>
          </a:p>
          <a:p>
            <a:pPr algn="just"/>
            <a:r>
              <a:rPr lang="tr-TR" altLang="tr-TR" sz="1800">
                <a:latin typeface="Tahoma" panose="020B0604030504040204" pitchFamily="34" charset="0"/>
              </a:rPr>
              <a:t>Öğrenciler, yerleştirme işlemleri sonucunda Merkezî Sınav Puanı ile Öğrenci Alan Okul tercihine yerleşmiş ise yerel yerleştirme ve pansiyonlu okul tercihleri dikkate alınmayacaktır.</a:t>
            </a:r>
            <a:endParaRPr lang="tr-TR" altLang="tr-TR" sz="2000">
              <a:latin typeface="Tahoma" panose="020B0604030504040204" pitchFamily="34" charset="0"/>
            </a:endParaRPr>
          </a:p>
        </p:txBody>
      </p:sp>
      <p:sp>
        <p:nvSpPr>
          <p:cNvPr id="3" name="Unvan 2">
            <a:extLst>
              <a:ext uri="{FF2B5EF4-FFF2-40B4-BE49-F238E27FC236}">
                <a16:creationId xmlns:a16="http://schemas.microsoft.com/office/drawing/2014/main" xmlns="" id="{81540422-DEBC-44B8-95C0-BF346EB27C3B}"/>
              </a:ext>
            </a:extLst>
          </p:cNvPr>
          <p:cNvSpPr>
            <a:spLocks noGrp="1"/>
          </p:cNvSpPr>
          <p:nvPr>
            <p:ph type="title"/>
          </p:nvPr>
        </p:nvSpPr>
        <p:spPr>
          <a:xfrm>
            <a:off x="457200" y="404664"/>
            <a:ext cx="8229600" cy="1143000"/>
          </a:xfrm>
        </p:spPr>
        <p:txBody>
          <a:bodyPr/>
          <a:lstStyle/>
          <a:p>
            <a:pPr algn="ctr">
              <a:defRPr/>
            </a:pPr>
            <a:r>
              <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rPr>
              <a:t>MERKEZİ YERLEŞTİRME ESASLARI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p:cTn id="7" dur="500" fill="hold"/>
                                        <p:tgtEl>
                                          <p:spTgt spid="317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74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746">
                                            <p:txEl>
                                              <p:pRg st="2" end="2"/>
                                            </p:txEl>
                                          </p:spTgt>
                                        </p:tgtEl>
                                        <p:attrNameLst>
                                          <p:attrName>style.visibility</p:attrName>
                                        </p:attrNameLst>
                                      </p:cBhvr>
                                      <p:to>
                                        <p:strVal val="visible"/>
                                      </p:to>
                                    </p:set>
                                    <p:anim calcmode="lin" valueType="num">
                                      <p:cBhvr>
                                        <p:cTn id="13" dur="500" fill="hold"/>
                                        <p:tgtEl>
                                          <p:spTgt spid="3174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1746">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1746">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1746">
                                            <p:txEl>
                                              <p:pRg st="4" end="4"/>
                                            </p:txEl>
                                          </p:spTgt>
                                        </p:tgtEl>
                                        <p:attrNameLst>
                                          <p:attrName>style.visibility</p:attrName>
                                        </p:attrNameLst>
                                      </p:cBhvr>
                                      <p:to>
                                        <p:strVal val="visible"/>
                                      </p:to>
                                    </p:set>
                                    <p:anim calcmode="lin" valueType="num">
                                      <p:cBhvr>
                                        <p:cTn id="19" dur="500" fill="hold"/>
                                        <p:tgtEl>
                                          <p:spTgt spid="3174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1746">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1746">
                                            <p:txEl>
                                              <p:pRg st="4" end="4"/>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İçerik Yer Tutucusu 1">
            <a:extLst>
              <a:ext uri="{FF2B5EF4-FFF2-40B4-BE49-F238E27FC236}">
                <a16:creationId xmlns:a16="http://schemas.microsoft.com/office/drawing/2014/main" xmlns="" id="{8F0C1758-E430-4991-8648-15F0BBC4443D}"/>
              </a:ext>
            </a:extLst>
          </p:cNvPr>
          <p:cNvSpPr>
            <a:spLocks noGrp="1"/>
          </p:cNvSpPr>
          <p:nvPr>
            <p:ph idx="1"/>
          </p:nvPr>
        </p:nvSpPr>
        <p:spPr>
          <a:xfrm>
            <a:off x="457200" y="1196975"/>
            <a:ext cx="8229600" cy="4525963"/>
          </a:xfrm>
        </p:spPr>
        <p:txBody>
          <a:bodyPr/>
          <a:lstStyle/>
          <a:p>
            <a:pPr algn="just"/>
            <a:r>
              <a:rPr lang="tr-TR" altLang="tr-TR" sz="2000" b="1">
                <a:latin typeface="Tahoma" panose="020B0604030504040204" pitchFamily="34" charset="0"/>
              </a:rPr>
              <a:t>Y</a:t>
            </a:r>
            <a:r>
              <a:rPr lang="tr-TR" altLang="tr-TR" sz="2000">
                <a:latin typeface="Tahoma" panose="020B0604030504040204" pitchFamily="34" charset="0"/>
              </a:rPr>
              <a:t>erel yerleştirme işlemleri okulların türü, kontenjanı ve konumuna göre il/ilçe milli eğitim müdürlüklerince oluşturulan </a:t>
            </a:r>
            <a:r>
              <a:rPr lang="tr-TR" altLang="tr-TR" sz="2000" b="1" i="1">
                <a:latin typeface="Tahoma" panose="020B0604030504040204" pitchFamily="34" charset="0"/>
              </a:rPr>
              <a:t>ortaöğretim kayıt alanlarındaki </a:t>
            </a:r>
            <a:r>
              <a:rPr lang="tr-TR" altLang="tr-TR" sz="2000">
                <a:latin typeface="Tahoma" panose="020B0604030504040204" pitchFamily="34" charset="0"/>
              </a:rPr>
              <a:t>okullara öğrencilerin ikamet adresleri, ortaokullarda bulunuşlukları, tercih önceliği, okul başarı puanları, devam-devamsızlık ve yaş kriterlerine göre değerlendirilerek yapılacaktır.</a:t>
            </a:r>
          </a:p>
          <a:p>
            <a:pPr algn="just"/>
            <a:r>
              <a:rPr lang="tr-TR" altLang="tr-TR" sz="2000">
                <a:latin typeface="Tahoma" panose="020B0604030504040204" pitchFamily="34" charset="0"/>
              </a:rPr>
              <a:t>Tercih edilen lise bakımından; Öğrencilerin, ikamet adresine göre bulunduğu “Kayıt Alanı”ndan okul tercih etmeleri durumunda, aynı okulu tercih eden “Komşu Kayıt Alanı”ndaki öğrencilerden; “Komşu Kayıt Alanı”ndaki öğrenciler de “Diğer” Kayıt Alanlarındaki öğrencilerden avantajlı olacaktır.</a:t>
            </a:r>
          </a:p>
        </p:txBody>
      </p:sp>
      <p:sp>
        <p:nvSpPr>
          <p:cNvPr id="3" name="Unvan 2">
            <a:extLst>
              <a:ext uri="{FF2B5EF4-FFF2-40B4-BE49-F238E27FC236}">
                <a16:creationId xmlns:a16="http://schemas.microsoft.com/office/drawing/2014/main" xmlns="" id="{E16FDA82-AFB5-4874-AD2E-CF176958EBCC}"/>
              </a:ext>
            </a:extLst>
          </p:cNvPr>
          <p:cNvSpPr>
            <a:spLocks noGrp="1"/>
          </p:cNvSpPr>
          <p:nvPr>
            <p:ph type="title"/>
          </p:nvPr>
        </p:nvSpPr>
        <p:spPr>
          <a:xfrm>
            <a:off x="457200" y="274638"/>
            <a:ext cx="8229600" cy="922114"/>
          </a:xfrm>
        </p:spPr>
        <p:txBody>
          <a:bodyPr/>
          <a:lstStyle/>
          <a:p>
            <a:pPr algn="ctr">
              <a:defRPr/>
            </a:pPr>
            <a:r>
              <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rPr>
              <a:t>YEREL YERLEŞTİRME ESASLARI</a:t>
            </a:r>
          </a:p>
        </p:txBody>
      </p:sp>
      <p:graphicFrame>
        <p:nvGraphicFramePr>
          <p:cNvPr id="2" name="Tablo 1">
            <a:extLst>
              <a:ext uri="{FF2B5EF4-FFF2-40B4-BE49-F238E27FC236}">
                <a16:creationId xmlns:a16="http://schemas.microsoft.com/office/drawing/2014/main" xmlns="" id="{66C786CB-5AE0-443A-B7B1-052D44B1EFED}"/>
              </a:ext>
            </a:extLst>
          </p:cNvPr>
          <p:cNvGraphicFramePr>
            <a:graphicFrameLocks noGrp="1"/>
          </p:cNvGraphicFramePr>
          <p:nvPr/>
        </p:nvGraphicFramePr>
        <p:xfrm>
          <a:off x="900113" y="4724400"/>
          <a:ext cx="7704138" cy="1463676"/>
        </p:xfrm>
        <a:graphic>
          <a:graphicData uri="http://schemas.openxmlformats.org/drawingml/2006/table">
            <a:tbl>
              <a:tblPr firstRow="1" bandRow="1">
                <a:tableStyleId>{5C22544A-7EE6-4342-B048-85BDC9FD1C3A}</a:tableStyleId>
              </a:tblPr>
              <a:tblGrid>
                <a:gridCol w="3852069">
                  <a:extLst>
                    <a:ext uri="{9D8B030D-6E8A-4147-A177-3AD203B41FA5}">
                      <a16:colId xmlns:a16="http://schemas.microsoft.com/office/drawing/2014/main" xmlns="" val="20000"/>
                    </a:ext>
                  </a:extLst>
                </a:gridCol>
                <a:gridCol w="3852069">
                  <a:extLst>
                    <a:ext uri="{9D8B030D-6E8A-4147-A177-3AD203B41FA5}">
                      <a16:colId xmlns:a16="http://schemas.microsoft.com/office/drawing/2014/main" xmlns="" val="20001"/>
                    </a:ext>
                  </a:extLst>
                </a:gridCol>
              </a:tblGrid>
              <a:tr h="365919">
                <a:tc>
                  <a:txBody>
                    <a:bodyPr/>
                    <a:lstStyle/>
                    <a:p>
                      <a:pPr algn="ctr"/>
                      <a:r>
                        <a:rPr lang="tr-TR" sz="1800" dirty="0"/>
                        <a:t>ÖLÇÜT</a:t>
                      </a:r>
                    </a:p>
                  </a:txBody>
                  <a:tcPr marL="91438" marR="91438" marT="45717" marB="45717"/>
                </a:tc>
                <a:tc>
                  <a:txBody>
                    <a:bodyPr/>
                    <a:lstStyle/>
                    <a:p>
                      <a:pPr algn="ctr"/>
                      <a:r>
                        <a:rPr lang="tr-TR" sz="1800" dirty="0"/>
                        <a:t>DÜZEY</a:t>
                      </a:r>
                    </a:p>
                  </a:txBody>
                  <a:tcPr marL="91438" marR="91438" marT="45717" marB="45717"/>
                </a:tc>
                <a:extLst>
                  <a:ext uri="{0D108BD9-81ED-4DB2-BD59-A6C34878D82A}">
                    <a16:rowId xmlns:a16="http://schemas.microsoft.com/office/drawing/2014/main" xmlns="" val="10000"/>
                  </a:ext>
                </a:extLst>
              </a:tr>
              <a:tr h="365919">
                <a:tc rowSpan="3">
                  <a:txBody>
                    <a:bodyPr/>
                    <a:lstStyle/>
                    <a:p>
                      <a:endParaRPr lang="tr-TR" sz="1800" dirty="0"/>
                    </a:p>
                    <a:p>
                      <a:r>
                        <a:rPr lang="tr-TR" sz="1800" b="0" dirty="0"/>
                        <a:t>Kayıt</a:t>
                      </a:r>
                      <a:r>
                        <a:rPr lang="tr-TR" sz="1800" b="0" baseline="0" dirty="0"/>
                        <a:t> Alanı</a:t>
                      </a:r>
                      <a:endParaRPr lang="tr-TR" sz="1800" b="0" dirty="0"/>
                    </a:p>
                  </a:txBody>
                  <a:tcPr marL="91438" marR="91438"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t>Kayıt</a:t>
                      </a:r>
                      <a:r>
                        <a:rPr lang="tr-TR" sz="1800" baseline="0" dirty="0"/>
                        <a:t> Alanı</a:t>
                      </a:r>
                      <a:endParaRPr lang="tr-TR" sz="1800" dirty="0"/>
                    </a:p>
                  </a:txBody>
                  <a:tcPr marL="91438" marR="91438" marT="45717" marB="45717"/>
                </a:tc>
                <a:extLst>
                  <a:ext uri="{0D108BD9-81ED-4DB2-BD59-A6C34878D82A}">
                    <a16:rowId xmlns:a16="http://schemas.microsoft.com/office/drawing/2014/main" xmlns="" val="10001"/>
                  </a:ext>
                </a:extLst>
              </a:tr>
              <a:tr h="365919">
                <a:tc vMerge="1">
                  <a:txBody>
                    <a:bodyPr/>
                    <a:lstStyle/>
                    <a:p>
                      <a:endParaRPr lang="tr-TR"/>
                    </a:p>
                  </a:txBody>
                  <a:tcPr/>
                </a:tc>
                <a:tc>
                  <a:txBody>
                    <a:bodyPr/>
                    <a:lstStyle/>
                    <a:p>
                      <a:r>
                        <a:rPr lang="tr-TR" sz="1800" dirty="0"/>
                        <a:t>Komşu Kayıt Alanı</a:t>
                      </a:r>
                    </a:p>
                  </a:txBody>
                  <a:tcPr marL="91438" marR="91438" marT="45717" marB="45717"/>
                </a:tc>
                <a:extLst>
                  <a:ext uri="{0D108BD9-81ED-4DB2-BD59-A6C34878D82A}">
                    <a16:rowId xmlns:a16="http://schemas.microsoft.com/office/drawing/2014/main" xmlns="" val="10002"/>
                  </a:ext>
                </a:extLst>
              </a:tr>
              <a:tr h="365919">
                <a:tc vMerge="1">
                  <a:txBody>
                    <a:bodyPr/>
                    <a:lstStyle/>
                    <a:p>
                      <a:endParaRPr lang="tr-TR" dirty="0"/>
                    </a:p>
                  </a:txBody>
                  <a:tcPr/>
                </a:tc>
                <a:tc>
                  <a:txBody>
                    <a:bodyPr/>
                    <a:lstStyle/>
                    <a:p>
                      <a:r>
                        <a:rPr lang="tr-TR" sz="1800" dirty="0"/>
                        <a:t>Diğer Kayıt Alanı</a:t>
                      </a:r>
                    </a:p>
                  </a:txBody>
                  <a:tcPr marL="91438" marR="91438" marT="45717" marB="45717"/>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500" fill="hold"/>
                                        <p:tgtEl>
                                          <p:spTgt spid="327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770">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770">
                                            <p:txEl>
                                              <p:pRg st="1" end="1"/>
                                            </p:txEl>
                                          </p:spTgt>
                                        </p:tgtEl>
                                        <p:attrNameLst>
                                          <p:attrName>style.visibility</p:attrName>
                                        </p:attrNameLst>
                                      </p:cBhvr>
                                      <p:to>
                                        <p:strVal val="visible"/>
                                      </p:to>
                                    </p:set>
                                    <p:anim calcmode="lin" valueType="num">
                                      <p:cBhvr>
                                        <p:cTn id="13" dur="500" fill="hold"/>
                                        <p:tgtEl>
                                          <p:spTgt spid="3277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2770">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2770">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210A2AA3-D6B2-4F44-9F7A-20D706CAFB8A}"/>
              </a:ext>
            </a:extLst>
          </p:cNvPr>
          <p:cNvSpPr>
            <a:spLocks noGrp="1" noChangeArrowheads="1"/>
          </p:cNvSpPr>
          <p:nvPr>
            <p:ph type="title" idx="4294967295"/>
          </p:nvPr>
        </p:nvSpPr>
        <p:spPr bwMode="auto">
          <a:xfrm>
            <a:off x="457200" y="274638"/>
            <a:ext cx="8229600" cy="4905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a:defRPr/>
            </a:pPr>
            <a:r>
              <a:rPr lang="tr-TR" altLang="tr-TR" sz="3700" dirty="0">
                <a:solidFill>
                  <a:srgbClr val="E91111"/>
                </a:solidFill>
                <a:effectLst/>
                <a:latin typeface="Tahoma" panose="020B0604030504040204" pitchFamily="34" charset="0"/>
                <a:ea typeface="Tahoma" panose="020B0604030504040204" pitchFamily="34" charset="0"/>
                <a:cs typeface="Tahoma" panose="020B0604030504040204" pitchFamily="34" charset="0"/>
              </a:rPr>
              <a:t>TERCİH VE YERLEŞTİRME TAKVİMİ</a:t>
            </a:r>
          </a:p>
        </p:txBody>
      </p:sp>
      <p:pic>
        <p:nvPicPr>
          <p:cNvPr id="15363" name="Resim 2">
            <a:extLst>
              <a:ext uri="{FF2B5EF4-FFF2-40B4-BE49-F238E27FC236}">
                <a16:creationId xmlns:a16="http://schemas.microsoft.com/office/drawing/2014/main" xmlns="" id="{1CDAEC1A-683E-4D79-A752-75A63C0784C7}"/>
              </a:ext>
            </a:extLst>
          </p:cNvPr>
          <p:cNvPicPr>
            <a:picLocks noGrp="1" noChangeAspect="1"/>
          </p:cNvPicPr>
          <p:nvPr>
            <p:ph type="body" idx="4294967295"/>
          </p:nvPr>
        </p:nvPicPr>
        <p:blipFill>
          <a:blip r:embed="rId2">
            <a:extLst>
              <a:ext uri="{28A0092B-C50C-407E-A947-70E740481C1C}">
                <a14:useLocalDpi xmlns:a14="http://schemas.microsoft.com/office/drawing/2010/main" val="0"/>
              </a:ext>
            </a:extLst>
          </a:blip>
          <a:srcRect l="31915" t="12154" r="32675" b="12355"/>
          <a:stretch>
            <a:fillRect/>
          </a:stretch>
        </p:blipFill>
        <p:spPr>
          <a:xfrm>
            <a:off x="1979712" y="908720"/>
            <a:ext cx="4968552" cy="5544616"/>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Effect transition="in" filter="fade">
                                      <p:cBhvr>
                                        <p:cTn id="9" dur="500"/>
                                        <p:tgtEl>
                                          <p:spTgt spid="6349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p:cTn id="13" dur="500" fill="hold"/>
                                        <p:tgtEl>
                                          <p:spTgt spid="15363"/>
                                        </p:tgtEl>
                                        <p:attrNameLst>
                                          <p:attrName>ppt_w</p:attrName>
                                        </p:attrNameLst>
                                      </p:cBhvr>
                                      <p:tavLst>
                                        <p:tav tm="0">
                                          <p:val>
                                            <p:fltVal val="0"/>
                                          </p:val>
                                        </p:tav>
                                        <p:tav tm="100000">
                                          <p:val>
                                            <p:strVal val="#ppt_w"/>
                                          </p:val>
                                        </p:tav>
                                      </p:tavLst>
                                    </p:anim>
                                    <p:anim calcmode="lin" valueType="num">
                                      <p:cBhvr>
                                        <p:cTn id="14" dur="500" fill="hold"/>
                                        <p:tgtEl>
                                          <p:spTgt spid="15363"/>
                                        </p:tgtEl>
                                        <p:attrNameLst>
                                          <p:attrName>ppt_h</p:attrName>
                                        </p:attrNameLst>
                                      </p:cBhvr>
                                      <p:tavLst>
                                        <p:tav tm="0">
                                          <p:val>
                                            <p:fltVal val="0"/>
                                          </p:val>
                                        </p:tav>
                                        <p:tav tm="100000">
                                          <p:val>
                                            <p:strVal val="#ppt_h"/>
                                          </p:val>
                                        </p:tav>
                                      </p:tavLst>
                                    </p:anim>
                                    <p:animEffect transition="in" filter="fade">
                                      <p:cBhvr>
                                        <p:cTn id="15"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çerik Yer Tutucusu 1">
            <a:extLst>
              <a:ext uri="{FF2B5EF4-FFF2-40B4-BE49-F238E27FC236}">
                <a16:creationId xmlns:a16="http://schemas.microsoft.com/office/drawing/2014/main" xmlns="" id="{862F96B9-E239-453A-B2D8-AAF2ABBBC822}"/>
              </a:ext>
            </a:extLst>
          </p:cNvPr>
          <p:cNvSpPr>
            <a:spLocks noGrp="1"/>
          </p:cNvSpPr>
          <p:nvPr>
            <p:ph idx="1"/>
          </p:nvPr>
        </p:nvSpPr>
        <p:spPr>
          <a:xfrm>
            <a:off x="539750" y="404813"/>
            <a:ext cx="8351838" cy="5976937"/>
          </a:xfrm>
        </p:spPr>
        <p:txBody>
          <a:bodyPr/>
          <a:lstStyle/>
          <a:p>
            <a:pPr algn="just"/>
            <a:r>
              <a:rPr lang="tr-TR" altLang="tr-TR" sz="2000">
                <a:latin typeface="Tahoma" panose="020B0604030504040204" pitchFamily="34" charset="0"/>
              </a:rPr>
              <a:t>Bulunduğu “Kayıt Alanında” bir ortaokulda okuyan öğrenci, “Komşu Kayıt Alanı”nda bir ortaokulda okuyan öğrenciye göre; “Komşu Kayıt Alanı”ndaki öğrenci de “Diğer” Kayıt Alanlarında okuyan öğrenciye göre avantajlıdır. Aynı Kayıt Alanında bir ortaokulda okuyan öğrencilerden bulunduğu “Kayıt Alanında” bir ortaokulda dönem olarak fazla okuyan öğrenci az okuyanlara göre daha avantajlı olacaktır.</a:t>
            </a:r>
          </a:p>
          <a:p>
            <a:endParaRPr lang="tr-TR" altLang="tr-TR" sz="2000">
              <a:latin typeface="Tahoma" panose="020B0604030504040204" pitchFamily="34" charset="0"/>
            </a:endParaRPr>
          </a:p>
          <a:p>
            <a:endParaRPr lang="tr-TR" altLang="tr-TR" sz="1800"/>
          </a:p>
          <a:p>
            <a:endParaRPr lang="tr-TR" altLang="tr-TR" sz="1800"/>
          </a:p>
          <a:p>
            <a:endParaRPr lang="tr-TR" altLang="tr-TR" sz="1800"/>
          </a:p>
          <a:p>
            <a:pPr>
              <a:buFont typeface="Wingdings 3" panose="05040102010807070707" pitchFamily="18" charset="2"/>
              <a:buNone/>
            </a:pPr>
            <a:endParaRPr lang="tr-TR" altLang="tr-TR" sz="1800"/>
          </a:p>
          <a:p>
            <a:pPr>
              <a:buFont typeface="Wingdings 3" panose="05040102010807070707" pitchFamily="18" charset="2"/>
              <a:buNone/>
            </a:pPr>
            <a:endParaRPr lang="tr-TR" altLang="tr-TR"/>
          </a:p>
        </p:txBody>
      </p:sp>
      <p:graphicFrame>
        <p:nvGraphicFramePr>
          <p:cNvPr id="3" name="Tablo 2">
            <a:extLst>
              <a:ext uri="{FF2B5EF4-FFF2-40B4-BE49-F238E27FC236}">
                <a16:creationId xmlns:a16="http://schemas.microsoft.com/office/drawing/2014/main" xmlns="" id="{82B2BE80-E771-4B70-B5D6-6E432B2831AE}"/>
              </a:ext>
            </a:extLst>
          </p:cNvPr>
          <p:cNvGraphicFramePr>
            <a:graphicFrameLocks noGrp="1"/>
          </p:cNvGraphicFramePr>
          <p:nvPr/>
        </p:nvGraphicFramePr>
        <p:xfrm>
          <a:off x="971550" y="3068638"/>
          <a:ext cx="7848600" cy="2027237"/>
        </p:xfrm>
        <a:graphic>
          <a:graphicData uri="http://schemas.openxmlformats.org/drawingml/2006/table">
            <a:tbl>
              <a:tblPr firstRow="1" bandRow="1">
                <a:tableStyleId>{5C22544A-7EE6-4342-B048-85BDC9FD1C3A}</a:tableStyleId>
              </a:tblPr>
              <a:tblGrid>
                <a:gridCol w="2913859">
                  <a:extLst>
                    <a:ext uri="{9D8B030D-6E8A-4147-A177-3AD203B41FA5}">
                      <a16:colId xmlns:a16="http://schemas.microsoft.com/office/drawing/2014/main" xmlns="" val="20000"/>
                    </a:ext>
                  </a:extLst>
                </a:gridCol>
                <a:gridCol w="4934741">
                  <a:extLst>
                    <a:ext uri="{9D8B030D-6E8A-4147-A177-3AD203B41FA5}">
                      <a16:colId xmlns:a16="http://schemas.microsoft.com/office/drawing/2014/main" xmlns="" val="20001"/>
                    </a:ext>
                  </a:extLst>
                </a:gridCol>
              </a:tblGrid>
              <a:tr h="370898">
                <a:tc>
                  <a:txBody>
                    <a:bodyPr/>
                    <a:lstStyle/>
                    <a:p>
                      <a:pPr algn="ctr"/>
                      <a:r>
                        <a:rPr lang="tr-TR" sz="1800" dirty="0"/>
                        <a:t>ÖLÇÜT</a:t>
                      </a:r>
                    </a:p>
                  </a:txBody>
                  <a:tcPr marL="91437" marR="91437" marT="45727" marB="45727"/>
                </a:tc>
                <a:tc>
                  <a:txBody>
                    <a:bodyPr/>
                    <a:lstStyle/>
                    <a:p>
                      <a:pPr algn="ctr"/>
                      <a:r>
                        <a:rPr lang="tr-TR" sz="1800" dirty="0"/>
                        <a:t>DÜZEY</a:t>
                      </a:r>
                    </a:p>
                  </a:txBody>
                  <a:tcPr marL="91437" marR="91437" marT="45727" marB="45727"/>
                </a:tc>
                <a:extLst>
                  <a:ext uri="{0D108BD9-81ED-4DB2-BD59-A6C34878D82A}">
                    <a16:rowId xmlns:a16="http://schemas.microsoft.com/office/drawing/2014/main" xmlns="" val="10000"/>
                  </a:ext>
                </a:extLst>
              </a:tr>
              <a:tr h="914543">
                <a:tc rowSpan="3">
                  <a:txBody>
                    <a:bodyPr/>
                    <a:lstStyle/>
                    <a:p>
                      <a:endParaRPr lang="tr-TR" sz="1800" dirty="0"/>
                    </a:p>
                    <a:p>
                      <a:endParaRPr lang="tr-TR" sz="1800" dirty="0"/>
                    </a:p>
                    <a:p>
                      <a:r>
                        <a:rPr lang="tr-TR" sz="1800" dirty="0"/>
                        <a:t>Ortaokulda</a:t>
                      </a:r>
                      <a:r>
                        <a:rPr lang="tr-TR" sz="1800" baseline="0" dirty="0"/>
                        <a:t> </a:t>
                      </a:r>
                      <a:r>
                        <a:rPr lang="tr-TR" sz="1800" baseline="0" dirty="0" err="1"/>
                        <a:t>Bulunuşluk</a:t>
                      </a:r>
                      <a:endParaRPr lang="tr-TR" sz="1800" dirty="0"/>
                    </a:p>
                  </a:txBody>
                  <a:tcPr marL="91437" marR="91437" marT="45727" marB="45727"/>
                </a:tc>
                <a:tc>
                  <a:txBody>
                    <a:bodyPr/>
                    <a:lstStyle/>
                    <a:p>
                      <a:r>
                        <a:rPr lang="tr-TR" sz="1800" dirty="0"/>
                        <a:t>Kayıt Alanında Bir Ortaokulda</a:t>
                      </a:r>
                    </a:p>
                    <a:p>
                      <a:r>
                        <a:rPr lang="tr-TR" sz="1800" dirty="0"/>
                        <a:t>8 Dönem/7 Dönem/6</a:t>
                      </a:r>
                      <a:r>
                        <a:rPr lang="tr-TR" sz="1800" baseline="0" dirty="0"/>
                        <a:t> Dönem/5 Dönem</a:t>
                      </a:r>
                    </a:p>
                    <a:p>
                      <a:r>
                        <a:rPr lang="tr-TR" sz="1800" baseline="0" dirty="0"/>
                        <a:t>4 Dönem/3 Dönem/2 Dönem/1 Dönem</a:t>
                      </a:r>
                      <a:endParaRPr lang="tr-TR" sz="1800" dirty="0"/>
                    </a:p>
                  </a:txBody>
                  <a:tcPr marL="91437" marR="91437" marT="45727" marB="45727"/>
                </a:tc>
                <a:extLst>
                  <a:ext uri="{0D108BD9-81ED-4DB2-BD59-A6C34878D82A}">
                    <a16:rowId xmlns:a16="http://schemas.microsoft.com/office/drawing/2014/main" xmlns="" val="10001"/>
                  </a:ext>
                </a:extLst>
              </a:tr>
              <a:tr h="370898">
                <a:tc vMerge="1">
                  <a:txBody>
                    <a:bodyPr/>
                    <a:lstStyle/>
                    <a:p>
                      <a:endParaRPr lang="tr-TR"/>
                    </a:p>
                  </a:txBody>
                  <a:tcPr/>
                </a:tc>
                <a:tc>
                  <a:txBody>
                    <a:bodyPr/>
                    <a:lstStyle/>
                    <a:p>
                      <a:r>
                        <a:rPr lang="tr-TR" sz="1800" dirty="0"/>
                        <a:t>Komşu Kayıt Anında Bir Ortaokulda</a:t>
                      </a:r>
                    </a:p>
                  </a:txBody>
                  <a:tcPr marL="91437" marR="91437" marT="45727" marB="45727"/>
                </a:tc>
                <a:extLst>
                  <a:ext uri="{0D108BD9-81ED-4DB2-BD59-A6C34878D82A}">
                    <a16:rowId xmlns:a16="http://schemas.microsoft.com/office/drawing/2014/main" xmlns="" val="10002"/>
                  </a:ext>
                </a:extLst>
              </a:tr>
              <a:tr h="370898">
                <a:tc vMerge="1">
                  <a:txBody>
                    <a:bodyPr/>
                    <a:lstStyle/>
                    <a:p>
                      <a:endParaRPr lang="tr-TR" dirty="0"/>
                    </a:p>
                  </a:txBody>
                  <a:tcPr/>
                </a:tc>
                <a:tc>
                  <a:txBody>
                    <a:bodyPr/>
                    <a:lstStyle/>
                    <a:p>
                      <a:r>
                        <a:rPr lang="tr-TR" sz="1800" dirty="0"/>
                        <a:t>Diğer Kayıt Alanında Bir Ortaokulda</a:t>
                      </a:r>
                    </a:p>
                  </a:txBody>
                  <a:tcPr marL="91437" marR="91437" marT="45727" marB="45727"/>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p:cTn id="7" dur="500" fill="hold"/>
                                        <p:tgtEl>
                                          <p:spTgt spid="337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379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çerik Yer Tutucusu 1">
            <a:extLst>
              <a:ext uri="{FF2B5EF4-FFF2-40B4-BE49-F238E27FC236}">
                <a16:creationId xmlns:a16="http://schemas.microsoft.com/office/drawing/2014/main" xmlns="" id="{00207589-3EE0-4FC4-AAC1-E91D8D05366A}"/>
              </a:ext>
            </a:extLst>
          </p:cNvPr>
          <p:cNvSpPr>
            <a:spLocks noGrp="1"/>
          </p:cNvSpPr>
          <p:nvPr>
            <p:ph idx="1"/>
          </p:nvPr>
        </p:nvSpPr>
        <p:spPr>
          <a:xfrm>
            <a:off x="457200" y="404813"/>
            <a:ext cx="8229600" cy="5602287"/>
          </a:xfrm>
        </p:spPr>
        <p:txBody>
          <a:bodyPr/>
          <a:lstStyle/>
          <a:p>
            <a:pPr algn="just"/>
            <a:r>
              <a:rPr lang="tr-TR" altLang="tr-TR" sz="2000">
                <a:latin typeface="Tahoma" panose="020B0604030504040204" pitchFamily="34" charset="0"/>
              </a:rPr>
              <a:t>Öğrencilerin tercih sıralamaları yerleştirme bakımından avantaj sağlayacaktır.</a:t>
            </a:r>
          </a:p>
          <a:p>
            <a:pPr algn="just"/>
            <a:endParaRPr lang="tr-TR" altLang="tr-TR" sz="2000">
              <a:latin typeface="Tahoma" panose="020B0604030504040204" pitchFamily="34" charset="0"/>
            </a:endParaRPr>
          </a:p>
          <a:p>
            <a:pPr algn="just"/>
            <a:endParaRPr lang="tr-TR" altLang="tr-TR" sz="2000">
              <a:latin typeface="Tahoma" panose="020B0604030504040204" pitchFamily="34" charset="0"/>
            </a:endParaRPr>
          </a:p>
          <a:p>
            <a:pPr algn="just"/>
            <a:endParaRPr lang="tr-TR" altLang="tr-TR" sz="2000">
              <a:latin typeface="Tahoma" panose="020B0604030504040204" pitchFamily="34" charset="0"/>
            </a:endParaRPr>
          </a:p>
          <a:p>
            <a:pPr algn="just"/>
            <a:endParaRPr lang="tr-TR" altLang="tr-TR" sz="2000">
              <a:latin typeface="Tahoma" panose="020B0604030504040204" pitchFamily="34" charset="0"/>
            </a:endParaRPr>
          </a:p>
          <a:p>
            <a:pPr algn="just"/>
            <a:endParaRPr lang="tr-TR" altLang="tr-TR" sz="2000">
              <a:latin typeface="Tahoma" panose="020B0604030504040204" pitchFamily="34" charset="0"/>
            </a:endParaRPr>
          </a:p>
          <a:p>
            <a:pPr algn="just"/>
            <a:endParaRPr lang="tr-TR" altLang="tr-TR" sz="2000">
              <a:latin typeface="Tahoma" panose="020B0604030504040204" pitchFamily="34" charset="0"/>
            </a:endParaRPr>
          </a:p>
          <a:p>
            <a:pPr algn="just"/>
            <a:r>
              <a:rPr lang="tr-TR" altLang="tr-TR" sz="2000">
                <a:latin typeface="Tahoma" panose="020B0604030504040204" pitchFamily="34" charset="0"/>
              </a:rPr>
              <a:t>Öğrencilerin Ortaokuldaki Başarı Puanı yerleştirmede değerlendirilecektir. Ortaokul Başarı Puanı 80,00-100 başarı diliminde olan öğrenciler, 60,00-79,99 başarı diliminde olan öğrencilere göre; 60,00-79,99 başarı diliminde olan öğrenciler de 60,00’ın altında başarı diliminde olan öğrencilere göre daha avantajlı olacaktır.</a:t>
            </a:r>
          </a:p>
          <a:p>
            <a:endParaRPr lang="tr-TR" altLang="tr-TR" sz="2000">
              <a:latin typeface="Tahoma" panose="020B0604030504040204" pitchFamily="34" charset="0"/>
            </a:endParaRPr>
          </a:p>
        </p:txBody>
      </p:sp>
      <p:graphicFrame>
        <p:nvGraphicFramePr>
          <p:cNvPr id="2" name="Tablo 1">
            <a:extLst>
              <a:ext uri="{FF2B5EF4-FFF2-40B4-BE49-F238E27FC236}">
                <a16:creationId xmlns:a16="http://schemas.microsoft.com/office/drawing/2014/main" xmlns="" id="{79A2090C-B9FE-4E30-A61E-3423EC24EBEE}"/>
              </a:ext>
            </a:extLst>
          </p:cNvPr>
          <p:cNvGraphicFramePr>
            <a:graphicFrameLocks noGrp="1"/>
          </p:cNvGraphicFramePr>
          <p:nvPr/>
        </p:nvGraphicFramePr>
        <p:xfrm>
          <a:off x="939800" y="5157788"/>
          <a:ext cx="7489825" cy="1482724"/>
        </p:xfrm>
        <a:graphic>
          <a:graphicData uri="http://schemas.openxmlformats.org/drawingml/2006/table">
            <a:tbl>
              <a:tblPr firstRow="1" bandRow="1">
                <a:tableStyleId>{5C22544A-7EE6-4342-B048-85BDC9FD1C3A}</a:tableStyleId>
              </a:tblPr>
              <a:tblGrid>
                <a:gridCol w="2671790">
                  <a:extLst>
                    <a:ext uri="{9D8B030D-6E8A-4147-A177-3AD203B41FA5}">
                      <a16:colId xmlns:a16="http://schemas.microsoft.com/office/drawing/2014/main" xmlns="" val="20000"/>
                    </a:ext>
                  </a:extLst>
                </a:gridCol>
                <a:gridCol w="4818035">
                  <a:extLst>
                    <a:ext uri="{9D8B030D-6E8A-4147-A177-3AD203B41FA5}">
                      <a16:colId xmlns:a16="http://schemas.microsoft.com/office/drawing/2014/main" xmlns="" val="20001"/>
                    </a:ext>
                  </a:extLst>
                </a:gridCol>
              </a:tblGrid>
              <a:tr h="370681">
                <a:tc>
                  <a:txBody>
                    <a:bodyPr/>
                    <a:lstStyle/>
                    <a:p>
                      <a:pPr algn="ctr"/>
                      <a:r>
                        <a:rPr lang="tr-TR" sz="1800" dirty="0"/>
                        <a:t>ÖLÇÜT</a:t>
                      </a:r>
                    </a:p>
                  </a:txBody>
                  <a:tcPr marL="91452" marR="91452" marT="45700" marB="45700"/>
                </a:tc>
                <a:tc>
                  <a:txBody>
                    <a:bodyPr/>
                    <a:lstStyle/>
                    <a:p>
                      <a:pPr algn="ctr"/>
                      <a:r>
                        <a:rPr lang="tr-TR" sz="1800" dirty="0"/>
                        <a:t>DÜZEY</a:t>
                      </a:r>
                    </a:p>
                  </a:txBody>
                  <a:tcPr marL="91452" marR="91452" marT="45700" marB="45700"/>
                </a:tc>
                <a:extLst>
                  <a:ext uri="{0D108BD9-81ED-4DB2-BD59-A6C34878D82A}">
                    <a16:rowId xmlns:a16="http://schemas.microsoft.com/office/drawing/2014/main" xmlns="" val="10000"/>
                  </a:ext>
                </a:extLst>
              </a:tr>
              <a:tr h="370681">
                <a:tc rowSpan="3">
                  <a:txBody>
                    <a:bodyPr/>
                    <a:lstStyle/>
                    <a:p>
                      <a:endParaRPr lang="tr-TR" sz="1800" dirty="0"/>
                    </a:p>
                    <a:p>
                      <a:r>
                        <a:rPr lang="tr-TR" sz="1800" dirty="0"/>
                        <a:t>Başarı</a:t>
                      </a:r>
                      <a:r>
                        <a:rPr lang="tr-TR" sz="1800" baseline="0" dirty="0"/>
                        <a:t> Dilimleri</a:t>
                      </a:r>
                      <a:endParaRPr lang="tr-TR" sz="1800" dirty="0"/>
                    </a:p>
                  </a:txBody>
                  <a:tcPr marL="91452" marR="91452" marT="45700" marB="45700"/>
                </a:tc>
                <a:tc>
                  <a:txBody>
                    <a:bodyPr/>
                    <a:lstStyle/>
                    <a:p>
                      <a:r>
                        <a:rPr lang="tr-TR" sz="1800" dirty="0"/>
                        <a:t>Ortaokul Başarı Puanı 80,00-100</a:t>
                      </a:r>
                    </a:p>
                  </a:txBody>
                  <a:tcPr marL="91452" marR="91452" marT="45700" marB="45700"/>
                </a:tc>
                <a:extLst>
                  <a:ext uri="{0D108BD9-81ED-4DB2-BD59-A6C34878D82A}">
                    <a16:rowId xmlns:a16="http://schemas.microsoft.com/office/drawing/2014/main" xmlns="" val="10001"/>
                  </a:ext>
                </a:extLst>
              </a:tr>
              <a:tr h="370681">
                <a:tc vMerge="1">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t>Ortaokul Başarı Puanı 60,00-79,99</a:t>
                      </a:r>
                    </a:p>
                  </a:txBody>
                  <a:tcPr marL="91452" marR="91452" marT="45700" marB="45700"/>
                </a:tc>
                <a:extLst>
                  <a:ext uri="{0D108BD9-81ED-4DB2-BD59-A6C34878D82A}">
                    <a16:rowId xmlns:a16="http://schemas.microsoft.com/office/drawing/2014/main" xmlns="" val="10002"/>
                  </a:ext>
                </a:extLst>
              </a:tr>
              <a:tr h="370681">
                <a:tc vMerge="1">
                  <a:txBody>
                    <a:bodyPr/>
                    <a:lstStyle/>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t>Ortaokul Başarı Puanı 60,00’ın altında</a:t>
                      </a:r>
                    </a:p>
                  </a:txBody>
                  <a:tcPr marL="91452" marR="91452" marT="45700" marB="45700"/>
                </a:tc>
                <a:extLst>
                  <a:ext uri="{0D108BD9-81ED-4DB2-BD59-A6C34878D82A}">
                    <a16:rowId xmlns:a16="http://schemas.microsoft.com/office/drawing/2014/main" xmlns="" val="10003"/>
                  </a:ext>
                </a:extLst>
              </a:tr>
            </a:tbl>
          </a:graphicData>
        </a:graphic>
      </p:graphicFrame>
      <p:graphicFrame>
        <p:nvGraphicFramePr>
          <p:cNvPr id="3" name="Tablo 2">
            <a:extLst>
              <a:ext uri="{FF2B5EF4-FFF2-40B4-BE49-F238E27FC236}">
                <a16:creationId xmlns:a16="http://schemas.microsoft.com/office/drawing/2014/main" xmlns="" id="{8F5FB35A-229D-476C-91CA-77BE124BBD6D}"/>
              </a:ext>
            </a:extLst>
          </p:cNvPr>
          <p:cNvGraphicFramePr>
            <a:graphicFrameLocks noGrp="1"/>
          </p:cNvGraphicFramePr>
          <p:nvPr/>
        </p:nvGraphicFramePr>
        <p:xfrm>
          <a:off x="971550" y="1196975"/>
          <a:ext cx="7488238" cy="1828800"/>
        </p:xfrm>
        <a:graphic>
          <a:graphicData uri="http://schemas.openxmlformats.org/drawingml/2006/table">
            <a:tbl>
              <a:tblPr firstRow="1" bandRow="1">
                <a:tableStyleId>{5C22544A-7EE6-4342-B048-85BDC9FD1C3A}</a:tableStyleId>
              </a:tblPr>
              <a:tblGrid>
                <a:gridCol w="3054413">
                  <a:extLst>
                    <a:ext uri="{9D8B030D-6E8A-4147-A177-3AD203B41FA5}">
                      <a16:colId xmlns:a16="http://schemas.microsoft.com/office/drawing/2014/main" xmlns="" val="20000"/>
                    </a:ext>
                  </a:extLst>
                </a:gridCol>
                <a:gridCol w="4433825">
                  <a:extLst>
                    <a:ext uri="{9D8B030D-6E8A-4147-A177-3AD203B41FA5}">
                      <a16:colId xmlns:a16="http://schemas.microsoft.com/office/drawing/2014/main" xmlns="" val="20001"/>
                    </a:ext>
                  </a:extLst>
                </a:gridCol>
              </a:tblGrid>
              <a:tr h="356084">
                <a:tc>
                  <a:txBody>
                    <a:bodyPr/>
                    <a:lstStyle/>
                    <a:p>
                      <a:pPr algn="ctr"/>
                      <a:r>
                        <a:rPr lang="tr-TR" sz="1800" dirty="0"/>
                        <a:t>ÖLÇÜT</a:t>
                      </a:r>
                    </a:p>
                  </a:txBody>
                  <a:tcPr marL="91433" marR="91433"/>
                </a:tc>
                <a:tc>
                  <a:txBody>
                    <a:bodyPr/>
                    <a:lstStyle/>
                    <a:p>
                      <a:pPr algn="ctr"/>
                      <a:r>
                        <a:rPr lang="tr-TR" sz="1800" dirty="0"/>
                        <a:t>DÜZEY</a:t>
                      </a:r>
                    </a:p>
                  </a:txBody>
                  <a:tcPr marL="91433" marR="91433"/>
                </a:tc>
                <a:extLst>
                  <a:ext uri="{0D108BD9-81ED-4DB2-BD59-A6C34878D82A}">
                    <a16:rowId xmlns:a16="http://schemas.microsoft.com/office/drawing/2014/main" xmlns="" val="10000"/>
                  </a:ext>
                </a:extLst>
              </a:tr>
              <a:tr h="361029">
                <a:tc rowSpan="4">
                  <a:txBody>
                    <a:bodyPr/>
                    <a:lstStyle/>
                    <a:p>
                      <a:endParaRPr lang="tr-TR" sz="1800" dirty="0"/>
                    </a:p>
                    <a:p>
                      <a:endParaRPr lang="tr-TR" sz="1800" dirty="0"/>
                    </a:p>
                    <a:p>
                      <a:r>
                        <a:rPr lang="tr-TR" sz="1800" dirty="0"/>
                        <a:t>Tercih Önceliği</a:t>
                      </a:r>
                    </a:p>
                  </a:txBody>
                  <a:tcPr marL="91433" marR="91433"/>
                </a:tc>
                <a:tc>
                  <a:txBody>
                    <a:bodyPr/>
                    <a:lstStyle/>
                    <a:p>
                      <a:r>
                        <a:rPr lang="tr-TR" sz="1800" dirty="0"/>
                        <a:t>1. Tercih</a:t>
                      </a:r>
                    </a:p>
                  </a:txBody>
                  <a:tcPr marL="91433" marR="91433"/>
                </a:tc>
                <a:extLst>
                  <a:ext uri="{0D108BD9-81ED-4DB2-BD59-A6C34878D82A}">
                    <a16:rowId xmlns:a16="http://schemas.microsoft.com/office/drawing/2014/main" xmlns="" val="10001"/>
                  </a:ext>
                </a:extLst>
              </a:tr>
              <a:tr h="361029">
                <a:tc vMerge="1">
                  <a:txBody>
                    <a:bodyPr/>
                    <a:lstStyle/>
                    <a:p>
                      <a:endParaRPr lang="tr-TR"/>
                    </a:p>
                  </a:txBody>
                  <a:tcPr/>
                </a:tc>
                <a:tc>
                  <a:txBody>
                    <a:bodyPr/>
                    <a:lstStyle/>
                    <a:p>
                      <a:r>
                        <a:rPr lang="tr-TR" sz="1800" dirty="0"/>
                        <a:t>2. Tercih</a:t>
                      </a:r>
                    </a:p>
                  </a:txBody>
                  <a:tcPr marL="91433" marR="91433"/>
                </a:tc>
                <a:extLst>
                  <a:ext uri="{0D108BD9-81ED-4DB2-BD59-A6C34878D82A}">
                    <a16:rowId xmlns:a16="http://schemas.microsoft.com/office/drawing/2014/main" xmlns="" val="10002"/>
                  </a:ext>
                </a:extLst>
              </a:tr>
              <a:tr h="361029">
                <a:tc vMerge="1">
                  <a:txBody>
                    <a:bodyPr/>
                    <a:lstStyle/>
                    <a:p>
                      <a:endParaRPr lang="tr-TR"/>
                    </a:p>
                  </a:txBody>
                  <a:tcPr/>
                </a:tc>
                <a:tc>
                  <a:txBody>
                    <a:bodyPr/>
                    <a:lstStyle/>
                    <a:p>
                      <a:r>
                        <a:rPr lang="tr-TR" sz="1800" dirty="0"/>
                        <a:t>3. Tercih</a:t>
                      </a:r>
                    </a:p>
                  </a:txBody>
                  <a:tcPr marL="91433" marR="91433"/>
                </a:tc>
                <a:extLst>
                  <a:ext uri="{0D108BD9-81ED-4DB2-BD59-A6C34878D82A}">
                    <a16:rowId xmlns:a16="http://schemas.microsoft.com/office/drawing/2014/main" xmlns="" val="10003"/>
                  </a:ext>
                </a:extLst>
              </a:tr>
              <a:tr h="361029">
                <a:tc vMerge="1">
                  <a:txBody>
                    <a:bodyPr/>
                    <a:lstStyle/>
                    <a:p>
                      <a:endParaRPr lang="tr-TR" dirty="0"/>
                    </a:p>
                  </a:txBody>
                  <a:tcPr/>
                </a:tc>
                <a:tc>
                  <a:txBody>
                    <a:bodyPr/>
                    <a:lstStyle/>
                    <a:p>
                      <a:r>
                        <a:rPr lang="tr-TR" sz="1800" dirty="0"/>
                        <a:t>4. Tercih</a:t>
                      </a:r>
                    </a:p>
                  </a:txBody>
                  <a:tcPr marL="91433" marR="91433"/>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500" fill="hold"/>
                                        <p:tgtEl>
                                          <p:spTgt spid="348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4818">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818">
                                            <p:txEl>
                                              <p:pRg st="7" end="7"/>
                                            </p:txEl>
                                          </p:spTgt>
                                        </p:tgtEl>
                                        <p:attrNameLst>
                                          <p:attrName>style.visibility</p:attrName>
                                        </p:attrNameLst>
                                      </p:cBhvr>
                                      <p:to>
                                        <p:strVal val="visible"/>
                                      </p:to>
                                    </p:set>
                                    <p:anim calcmode="lin" valueType="num">
                                      <p:cBhvr>
                                        <p:cTn id="13" dur="500" fill="hold"/>
                                        <p:tgtEl>
                                          <p:spTgt spid="34818">
                                            <p:txEl>
                                              <p:pRg st="7" end="7"/>
                                            </p:txEl>
                                          </p:spTgt>
                                        </p:tgtEl>
                                        <p:attrNameLst>
                                          <p:attrName>ppt_w</p:attrName>
                                        </p:attrNameLst>
                                      </p:cBhvr>
                                      <p:tavLst>
                                        <p:tav tm="0">
                                          <p:val>
                                            <p:fltVal val="0"/>
                                          </p:val>
                                        </p:tav>
                                        <p:tav tm="100000">
                                          <p:val>
                                            <p:strVal val="#ppt_w"/>
                                          </p:val>
                                        </p:tav>
                                      </p:tavLst>
                                    </p:anim>
                                    <p:anim calcmode="lin" valueType="num">
                                      <p:cBhvr>
                                        <p:cTn id="14" dur="500" fill="hold"/>
                                        <p:tgtEl>
                                          <p:spTgt spid="34818">
                                            <p:txEl>
                                              <p:pRg st="7" end="7"/>
                                            </p:txEl>
                                          </p:spTgt>
                                        </p:tgtEl>
                                        <p:attrNameLst>
                                          <p:attrName>ppt_h</p:attrName>
                                        </p:attrNameLst>
                                      </p:cBhvr>
                                      <p:tavLst>
                                        <p:tav tm="0">
                                          <p:val>
                                            <p:fltVal val="0"/>
                                          </p:val>
                                        </p:tav>
                                        <p:tav tm="100000">
                                          <p:val>
                                            <p:strVal val="#ppt_h"/>
                                          </p:val>
                                        </p:tav>
                                      </p:tavLst>
                                    </p:anim>
                                    <p:animEffect transition="in" filter="fade">
                                      <p:cBhvr>
                                        <p:cTn id="15" dur="500"/>
                                        <p:tgtEl>
                                          <p:spTgt spid="34818">
                                            <p:txEl>
                                              <p:pRg st="7" end="7"/>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çerik Yer Tutucusu 1">
            <a:extLst>
              <a:ext uri="{FF2B5EF4-FFF2-40B4-BE49-F238E27FC236}">
                <a16:creationId xmlns:a16="http://schemas.microsoft.com/office/drawing/2014/main" xmlns="" id="{D1DC77F9-5658-4D34-B409-1372D5E31EA4}"/>
              </a:ext>
            </a:extLst>
          </p:cNvPr>
          <p:cNvSpPr>
            <a:spLocks noGrp="1"/>
          </p:cNvSpPr>
          <p:nvPr>
            <p:ph idx="1"/>
          </p:nvPr>
        </p:nvSpPr>
        <p:spPr>
          <a:xfrm>
            <a:off x="457200" y="188913"/>
            <a:ext cx="8229600" cy="5818187"/>
          </a:xfrm>
        </p:spPr>
        <p:txBody>
          <a:bodyPr/>
          <a:lstStyle/>
          <a:p>
            <a:pPr marL="107950" indent="0">
              <a:buFont typeface="Wingdings 3" panose="05040102010807070707" pitchFamily="18" charset="2"/>
              <a:buNone/>
            </a:pPr>
            <a:endParaRPr lang="tr-TR" altLang="tr-TR" sz="1800"/>
          </a:p>
          <a:p>
            <a:pPr marL="107950" indent="0"/>
            <a:endParaRPr lang="tr-TR" altLang="tr-TR" sz="1800"/>
          </a:p>
          <a:p>
            <a:pPr marL="107950" indent="0" algn="just"/>
            <a:r>
              <a:rPr lang="tr-TR" altLang="tr-TR" sz="2000">
                <a:latin typeface="Tahoma" panose="020B0604030504040204" pitchFamily="34" charset="0"/>
              </a:rPr>
              <a:t>Öğrencilerin sekizinci sınıfta okula devam durumları yerleştirmede değerlendirilecektir. Özürsüz devamsızlığı 0-5 gün olan öğrenciler 5,5-10 gün olanlara göre; 5,5-10 gün devamsızlığı olan öğrenciler 10,5-15 gün olanlara göre; 10,5-15 gün devamsızlığı olan öğrenciler 15,5-20 gün olanlara göre; 15,5-20 gün devamsızlığı olan öğrenciler de 20 gün üzeri olanlara göre daha avantajlı olacaktır.</a:t>
            </a:r>
          </a:p>
          <a:p>
            <a:pPr marL="107950" indent="0" algn="just"/>
            <a:endParaRPr lang="tr-TR" altLang="tr-TR" sz="2000">
              <a:latin typeface="Tahoma" panose="020B0604030504040204" pitchFamily="34" charset="0"/>
            </a:endParaRPr>
          </a:p>
          <a:p>
            <a:pPr marL="107950" indent="0" algn="just"/>
            <a:endParaRPr lang="tr-TR" altLang="tr-TR" sz="2000">
              <a:latin typeface="Tahoma" panose="020B0604030504040204" pitchFamily="34" charset="0"/>
            </a:endParaRPr>
          </a:p>
          <a:p>
            <a:pPr marL="107950" indent="0" algn="just"/>
            <a:endParaRPr lang="tr-TR" altLang="tr-TR" sz="2000">
              <a:latin typeface="Tahoma" panose="020B0604030504040204" pitchFamily="34" charset="0"/>
            </a:endParaRPr>
          </a:p>
          <a:p>
            <a:pPr marL="107950" indent="0" algn="just"/>
            <a:endParaRPr lang="tr-TR" altLang="tr-TR" sz="2000">
              <a:latin typeface="Tahoma" panose="020B0604030504040204" pitchFamily="34" charset="0"/>
            </a:endParaRPr>
          </a:p>
          <a:p>
            <a:pPr marL="107950" indent="0" algn="just"/>
            <a:endParaRPr lang="tr-TR" altLang="tr-TR" sz="2000">
              <a:latin typeface="Tahoma" panose="020B0604030504040204" pitchFamily="34" charset="0"/>
            </a:endParaRPr>
          </a:p>
          <a:p>
            <a:pPr marL="107950" indent="0" algn="just"/>
            <a:endParaRPr lang="tr-TR" altLang="tr-TR" sz="2000">
              <a:latin typeface="Tahoma" panose="020B0604030504040204" pitchFamily="34" charset="0"/>
            </a:endParaRPr>
          </a:p>
          <a:p>
            <a:pPr marL="107950" indent="0" algn="just"/>
            <a:endParaRPr lang="tr-TR" altLang="tr-TR" sz="2000">
              <a:latin typeface="Tahoma" panose="020B0604030504040204" pitchFamily="34" charset="0"/>
            </a:endParaRPr>
          </a:p>
          <a:p>
            <a:pPr marL="107950" indent="0" algn="just"/>
            <a:r>
              <a:rPr lang="tr-TR" altLang="tr-TR" sz="2000">
                <a:latin typeface="Tahoma" panose="020B0604030504040204" pitchFamily="34" charset="0"/>
              </a:rPr>
              <a:t>Yerel yerleştirmede son ölçüt olarak yaşça küçük olan öğrenciler öncelikle yerleştirilecektir.</a:t>
            </a:r>
          </a:p>
          <a:p>
            <a:pPr marL="107950" indent="0"/>
            <a:endParaRPr lang="tr-TR" altLang="tr-TR" sz="2000">
              <a:latin typeface="Tahoma" panose="020B0604030504040204" pitchFamily="34" charset="0"/>
            </a:endParaRPr>
          </a:p>
          <a:p>
            <a:pPr marL="107950" indent="0"/>
            <a:endParaRPr lang="tr-TR" altLang="tr-TR" sz="2000">
              <a:latin typeface="Tahoma" panose="020B0604030504040204" pitchFamily="34" charset="0"/>
            </a:endParaRPr>
          </a:p>
          <a:p>
            <a:pPr marL="107950" indent="0"/>
            <a:endParaRPr lang="tr-TR" altLang="tr-TR"/>
          </a:p>
        </p:txBody>
      </p:sp>
      <p:graphicFrame>
        <p:nvGraphicFramePr>
          <p:cNvPr id="2" name="Tablo 1">
            <a:extLst>
              <a:ext uri="{FF2B5EF4-FFF2-40B4-BE49-F238E27FC236}">
                <a16:creationId xmlns:a16="http://schemas.microsoft.com/office/drawing/2014/main" xmlns="" id="{1EEF0A74-9D0A-4501-B32A-E3E79DE74A90}"/>
              </a:ext>
            </a:extLst>
          </p:cNvPr>
          <p:cNvGraphicFramePr>
            <a:graphicFrameLocks noGrp="1"/>
          </p:cNvGraphicFramePr>
          <p:nvPr/>
        </p:nvGraphicFramePr>
        <p:xfrm>
          <a:off x="684213" y="2852738"/>
          <a:ext cx="7056438" cy="2195514"/>
        </p:xfrm>
        <a:graphic>
          <a:graphicData uri="http://schemas.openxmlformats.org/drawingml/2006/table">
            <a:tbl>
              <a:tblPr firstRow="1" bandRow="1">
                <a:tableStyleId>{5C22544A-7EE6-4342-B048-85BDC9FD1C3A}</a:tableStyleId>
              </a:tblPr>
              <a:tblGrid>
                <a:gridCol w="3528219">
                  <a:extLst>
                    <a:ext uri="{9D8B030D-6E8A-4147-A177-3AD203B41FA5}">
                      <a16:colId xmlns:a16="http://schemas.microsoft.com/office/drawing/2014/main" xmlns="" val="20000"/>
                    </a:ext>
                  </a:extLst>
                </a:gridCol>
                <a:gridCol w="3528219">
                  <a:extLst>
                    <a:ext uri="{9D8B030D-6E8A-4147-A177-3AD203B41FA5}">
                      <a16:colId xmlns:a16="http://schemas.microsoft.com/office/drawing/2014/main" xmlns="" val="20001"/>
                    </a:ext>
                  </a:extLst>
                </a:gridCol>
              </a:tblGrid>
              <a:tr h="365919">
                <a:tc>
                  <a:txBody>
                    <a:bodyPr/>
                    <a:lstStyle/>
                    <a:p>
                      <a:pPr algn="ctr"/>
                      <a:r>
                        <a:rPr lang="tr-TR" sz="1800" dirty="0"/>
                        <a:t>ÖLÇÜT</a:t>
                      </a:r>
                    </a:p>
                  </a:txBody>
                  <a:tcPr marL="91436" marR="91436" marT="45740" marB="45740"/>
                </a:tc>
                <a:tc>
                  <a:txBody>
                    <a:bodyPr/>
                    <a:lstStyle/>
                    <a:p>
                      <a:pPr algn="ctr"/>
                      <a:r>
                        <a:rPr lang="tr-TR" sz="1800" dirty="0"/>
                        <a:t>DÜZEY</a:t>
                      </a:r>
                    </a:p>
                  </a:txBody>
                  <a:tcPr marL="91436" marR="91436" marT="45740" marB="45740"/>
                </a:tc>
                <a:extLst>
                  <a:ext uri="{0D108BD9-81ED-4DB2-BD59-A6C34878D82A}">
                    <a16:rowId xmlns:a16="http://schemas.microsoft.com/office/drawing/2014/main" xmlns="" val="10000"/>
                  </a:ext>
                </a:extLst>
              </a:tr>
              <a:tr h="365919">
                <a:tc rowSpan="5">
                  <a:txBody>
                    <a:bodyPr/>
                    <a:lstStyle/>
                    <a:p>
                      <a:endParaRPr lang="tr-TR" sz="1800" dirty="0"/>
                    </a:p>
                    <a:p>
                      <a:endParaRPr lang="tr-TR" sz="1800" dirty="0"/>
                    </a:p>
                    <a:p>
                      <a:r>
                        <a:rPr lang="tr-TR" sz="1800" dirty="0"/>
                        <a:t>Özürsüz Devamsızlığı</a:t>
                      </a:r>
                    </a:p>
                  </a:txBody>
                  <a:tcPr marL="91436" marR="91436" marT="45740" marB="45740"/>
                </a:tc>
                <a:tc>
                  <a:txBody>
                    <a:bodyPr/>
                    <a:lstStyle/>
                    <a:p>
                      <a:r>
                        <a:rPr lang="tr-TR" altLang="tr-TR" sz="1800" dirty="0">
                          <a:latin typeface="Tahoma" panose="020B0604030504040204" pitchFamily="34" charset="0"/>
                        </a:rPr>
                        <a:t>0-5 gün </a:t>
                      </a:r>
                      <a:endParaRPr lang="tr-TR" sz="1800" dirty="0"/>
                    </a:p>
                  </a:txBody>
                  <a:tcPr marL="91436" marR="91436" marT="45740" marB="45740"/>
                </a:tc>
                <a:extLst>
                  <a:ext uri="{0D108BD9-81ED-4DB2-BD59-A6C34878D82A}">
                    <a16:rowId xmlns:a16="http://schemas.microsoft.com/office/drawing/2014/main" xmlns="" val="10001"/>
                  </a:ext>
                </a:extLst>
              </a:tr>
              <a:tr h="365919">
                <a:tc vMerge="1">
                  <a:txBody>
                    <a:bodyPr/>
                    <a:lstStyle/>
                    <a:p>
                      <a:endParaRPr lang="tr-TR"/>
                    </a:p>
                  </a:txBody>
                  <a:tcPr/>
                </a:tc>
                <a:tc>
                  <a:txBody>
                    <a:bodyPr/>
                    <a:lstStyle/>
                    <a:p>
                      <a:r>
                        <a:rPr lang="tr-TR" altLang="tr-TR" sz="1800" dirty="0">
                          <a:latin typeface="Tahoma" panose="020B0604030504040204" pitchFamily="34" charset="0"/>
                        </a:rPr>
                        <a:t>5,5-10 gün</a:t>
                      </a:r>
                      <a:endParaRPr lang="tr-TR" sz="1800" dirty="0"/>
                    </a:p>
                  </a:txBody>
                  <a:tcPr marL="91436" marR="91436" marT="45740" marB="45740"/>
                </a:tc>
                <a:extLst>
                  <a:ext uri="{0D108BD9-81ED-4DB2-BD59-A6C34878D82A}">
                    <a16:rowId xmlns:a16="http://schemas.microsoft.com/office/drawing/2014/main" xmlns="" val="10002"/>
                  </a:ext>
                </a:extLst>
              </a:tr>
              <a:tr h="365919">
                <a:tc vMerge="1">
                  <a:txBody>
                    <a:bodyPr/>
                    <a:lstStyle/>
                    <a:p>
                      <a:endParaRPr lang="tr-TR"/>
                    </a:p>
                  </a:txBody>
                  <a:tcPr/>
                </a:tc>
                <a:tc>
                  <a:txBody>
                    <a:bodyPr/>
                    <a:lstStyle/>
                    <a:p>
                      <a:r>
                        <a:rPr lang="tr-TR" altLang="tr-TR" sz="1800" dirty="0">
                          <a:latin typeface="Tahoma" panose="020B0604030504040204" pitchFamily="34" charset="0"/>
                        </a:rPr>
                        <a:t>10,5-15 gün </a:t>
                      </a:r>
                      <a:endParaRPr lang="tr-TR" sz="1800" dirty="0"/>
                    </a:p>
                  </a:txBody>
                  <a:tcPr marL="91436" marR="91436" marT="45740" marB="45740"/>
                </a:tc>
                <a:extLst>
                  <a:ext uri="{0D108BD9-81ED-4DB2-BD59-A6C34878D82A}">
                    <a16:rowId xmlns:a16="http://schemas.microsoft.com/office/drawing/2014/main" xmlns="" val="10003"/>
                  </a:ext>
                </a:extLst>
              </a:tr>
              <a:tr h="365919">
                <a:tc vMerge="1">
                  <a:txBody>
                    <a:bodyPr/>
                    <a:lstStyle/>
                    <a:p>
                      <a:endParaRPr lang="tr-TR"/>
                    </a:p>
                  </a:txBody>
                  <a:tcPr/>
                </a:tc>
                <a:tc>
                  <a:txBody>
                    <a:bodyPr/>
                    <a:lstStyle/>
                    <a:p>
                      <a:r>
                        <a:rPr lang="tr-TR" altLang="tr-TR" sz="1800" dirty="0">
                          <a:latin typeface="Tahoma" panose="020B0604030504040204" pitchFamily="34" charset="0"/>
                        </a:rPr>
                        <a:t>15,5-20 gün</a:t>
                      </a:r>
                      <a:endParaRPr lang="tr-TR" sz="1800" dirty="0"/>
                    </a:p>
                  </a:txBody>
                  <a:tcPr marL="91436" marR="91436" marT="45740" marB="45740"/>
                </a:tc>
                <a:extLst>
                  <a:ext uri="{0D108BD9-81ED-4DB2-BD59-A6C34878D82A}">
                    <a16:rowId xmlns:a16="http://schemas.microsoft.com/office/drawing/2014/main" xmlns="" val="10004"/>
                  </a:ext>
                </a:extLst>
              </a:tr>
              <a:tr h="365919">
                <a:tc vMerge="1">
                  <a:txBody>
                    <a:bodyPr/>
                    <a:lstStyle/>
                    <a:p>
                      <a:endParaRPr lang="tr-TR" dirty="0"/>
                    </a:p>
                  </a:txBody>
                  <a:tcPr/>
                </a:tc>
                <a:tc>
                  <a:txBody>
                    <a:bodyPr/>
                    <a:lstStyle/>
                    <a:p>
                      <a:r>
                        <a:rPr lang="tr-TR" altLang="tr-TR" sz="1800" dirty="0">
                          <a:latin typeface="Tahoma" panose="020B0604030504040204" pitchFamily="34" charset="0"/>
                        </a:rPr>
                        <a:t>15,5-20 günden fazla </a:t>
                      </a:r>
                      <a:endParaRPr lang="tr-TR" sz="1800" dirty="0"/>
                    </a:p>
                  </a:txBody>
                  <a:tcPr marL="91436" marR="91436" marT="45740" marB="45740"/>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İçerik Yer Tutucusu 1">
            <a:extLst>
              <a:ext uri="{FF2B5EF4-FFF2-40B4-BE49-F238E27FC236}">
                <a16:creationId xmlns:a16="http://schemas.microsoft.com/office/drawing/2014/main" xmlns="" id="{862A259D-4C29-4D7B-8F0B-32CC468ED17C}"/>
              </a:ext>
            </a:extLst>
          </p:cNvPr>
          <p:cNvSpPr>
            <a:spLocks noGrp="1"/>
          </p:cNvSpPr>
          <p:nvPr>
            <p:ph idx="1"/>
          </p:nvPr>
        </p:nvSpPr>
        <p:spPr>
          <a:xfrm>
            <a:off x="539750" y="1196975"/>
            <a:ext cx="8229600" cy="4525963"/>
          </a:xfrm>
        </p:spPr>
        <p:txBody>
          <a:bodyPr/>
          <a:lstStyle/>
          <a:p>
            <a:pPr algn="just"/>
            <a:r>
              <a:rPr lang="tr-TR" altLang="tr-TR" sz="2000">
                <a:latin typeface="Tahoma" panose="020B0604030504040204" pitchFamily="34" charset="0"/>
              </a:rPr>
              <a:t>Öğrenciler, yerleştirme işlemleri sonucunda Yerel Yerleştirme ile Öğrenci Alan Okul tercihine yerleşmiş ise pansiyonlu okul yerleştirmelerine yaptıkları tercihler dikkate alınmayacaktır.</a:t>
            </a:r>
          </a:p>
          <a:p>
            <a:pPr algn="just">
              <a:buFont typeface="Wingdings 3" panose="05040102010807070707" pitchFamily="18" charset="2"/>
              <a:buNone/>
            </a:pPr>
            <a:endParaRPr lang="tr-TR" altLang="tr-TR" sz="2000">
              <a:latin typeface="Tahoma" panose="020B0604030504040204" pitchFamily="34" charset="0"/>
            </a:endParaRPr>
          </a:p>
          <a:p>
            <a:pPr algn="just"/>
            <a:r>
              <a:rPr lang="tr-TR" altLang="tr-TR" sz="2000">
                <a:latin typeface="Tahoma" panose="020B0604030504040204" pitchFamily="34" charset="0"/>
              </a:rPr>
              <a:t>Yerleştirme sonuçları </a:t>
            </a:r>
            <a:r>
              <a:rPr lang="tr-TR" altLang="tr-TR" sz="2000" b="1">
                <a:latin typeface="Tahoma" panose="020B0604030504040204" pitchFamily="34" charset="0"/>
              </a:rPr>
              <a:t>30 Temmuz 2018 </a:t>
            </a:r>
            <a:r>
              <a:rPr lang="tr-TR" altLang="tr-TR" sz="2000">
                <a:latin typeface="Tahoma" panose="020B0604030504040204" pitchFamily="34" charset="0"/>
              </a:rPr>
              <a:t>tarihinde </a:t>
            </a:r>
            <a:r>
              <a:rPr lang="tr-TR" altLang="tr-TR" sz="2000" b="1" i="1">
                <a:latin typeface="Tahoma" panose="020B0604030504040204" pitchFamily="34" charset="0"/>
                <a:hlinkClick r:id="rId2"/>
              </a:rPr>
              <a:t>http://www.meb.gov.tr</a:t>
            </a:r>
            <a:r>
              <a:rPr lang="tr-TR" altLang="tr-TR" sz="2000" b="1" i="1">
                <a:latin typeface="Tahoma" panose="020B0604030504040204" pitchFamily="34" charset="0"/>
              </a:rPr>
              <a:t> </a:t>
            </a:r>
            <a:r>
              <a:rPr lang="tr-TR" altLang="tr-TR" sz="2000">
                <a:latin typeface="Tahoma" panose="020B0604030504040204" pitchFamily="34" charset="0"/>
              </a:rPr>
              <a:t>ve</a:t>
            </a:r>
            <a:r>
              <a:rPr lang="tr-TR" altLang="tr-TR" sz="2000" b="1" i="1">
                <a:latin typeface="Tahoma" panose="020B0604030504040204" pitchFamily="34" charset="0"/>
              </a:rPr>
              <a:t> </a:t>
            </a:r>
            <a:r>
              <a:rPr lang="tr-TR" altLang="tr-TR" sz="2000" b="1" i="1">
                <a:solidFill>
                  <a:srgbClr val="FF9900"/>
                </a:solidFill>
                <a:latin typeface="Tahoma" panose="020B0604030504040204" pitchFamily="34" charset="0"/>
              </a:rPr>
              <a:t>https://eokul.meb.gov.tr </a:t>
            </a:r>
            <a:r>
              <a:rPr lang="tr-TR" altLang="tr-TR" sz="2000">
                <a:latin typeface="Tahoma" panose="020B0604030504040204" pitchFamily="34" charset="0"/>
              </a:rPr>
              <a:t>adreslerinde ilan edilecektir.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500" fill="hold"/>
                                        <p:tgtEl>
                                          <p:spTgt spid="368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686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6866">
                                            <p:txEl>
                                              <p:pRg st="2" end="2"/>
                                            </p:txEl>
                                          </p:spTgt>
                                        </p:tgtEl>
                                        <p:attrNameLst>
                                          <p:attrName>style.visibility</p:attrName>
                                        </p:attrNameLst>
                                      </p:cBhvr>
                                      <p:to>
                                        <p:strVal val="visible"/>
                                      </p:to>
                                    </p:set>
                                    <p:anim calcmode="lin" valueType="num">
                                      <p:cBhvr>
                                        <p:cTn id="13" dur="500" fill="hold"/>
                                        <p:tgtEl>
                                          <p:spTgt spid="3686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6866">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68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53CA316B-EAA4-49F1-8EAF-D1FC949D521A}"/>
              </a:ext>
            </a:extLst>
          </p:cNvPr>
          <p:cNvSpPr>
            <a:spLocks noGrp="1" noChangeArrowheads="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tr-TR" altLang="tr-TR" sz="2800" dirty="0">
                <a:solidFill>
                  <a:srgbClr val="E91111"/>
                </a:solidFill>
                <a:effectLst/>
                <a:latin typeface="Tahoma" panose="020B0604030504040204" pitchFamily="34" charset="0"/>
                <a:ea typeface="Tahoma" panose="020B0604030504040204" pitchFamily="34" charset="0"/>
                <a:cs typeface="Tahoma" panose="020B0604030504040204" pitchFamily="34" charset="0"/>
              </a:rPr>
              <a:t>NAKİL İŞLEMLERİ</a:t>
            </a:r>
          </a:p>
        </p:txBody>
      </p:sp>
      <p:sp>
        <p:nvSpPr>
          <p:cNvPr id="37891" name="Rectangle 3">
            <a:extLst>
              <a:ext uri="{FF2B5EF4-FFF2-40B4-BE49-F238E27FC236}">
                <a16:creationId xmlns:a16="http://schemas.microsoft.com/office/drawing/2014/main" xmlns="" id="{29CE1493-5334-47A5-80BC-DE4B5B445483}"/>
              </a:ext>
            </a:extLst>
          </p:cNvPr>
          <p:cNvSpPr>
            <a:spLocks noGrp="1"/>
          </p:cNvSpPr>
          <p:nvPr>
            <p:ph type="body" idx="4294967295"/>
          </p:nvPr>
        </p:nvSpPr>
        <p:spPr/>
        <p:txBody>
          <a:bodyPr/>
          <a:lstStyle/>
          <a:p>
            <a:pPr algn="just"/>
            <a:r>
              <a:rPr lang="tr-TR" altLang="tr-TR" sz="2000">
                <a:latin typeface="Tahoma" panose="020B0604030504040204" pitchFamily="34" charset="0"/>
              </a:rPr>
              <a:t>“</a:t>
            </a:r>
            <a:r>
              <a:rPr lang="tr-TR" altLang="tr-TR" sz="1800">
                <a:latin typeface="Tahoma" panose="020B0604030504040204" pitchFamily="34" charset="0"/>
              </a:rPr>
              <a:t>Tercih ve Yerleştirme Takviminde” belirtilen tarih ve sürelerde 4 (dört) dönemde yapılacaktır. Her dönemde; Merkezî Sınav Puanı ile öğrenci alan okullar için en fazla 3 (üç), yerel yerleştirmeyle öğrenci alan okullar için en fazla 3 (üç), pansiyonlu okullar için de en fazla 3 (üç) okul tercihi yapılabilecektir.</a:t>
            </a:r>
          </a:p>
          <a:p>
            <a:pPr algn="just">
              <a:buFont typeface="Wingdings 3" panose="05040102010807070707" pitchFamily="18" charset="2"/>
              <a:buNone/>
            </a:pPr>
            <a:endParaRPr lang="tr-TR" altLang="tr-TR" sz="1800">
              <a:latin typeface="Tahoma" panose="020B0604030504040204" pitchFamily="34" charset="0"/>
            </a:endParaRPr>
          </a:p>
          <a:p>
            <a:pPr algn="just"/>
            <a:r>
              <a:rPr lang="tr-TR" altLang="tr-TR" sz="1800">
                <a:latin typeface="Tahoma" panose="020B0604030504040204" pitchFamily="34" charset="0"/>
              </a:rPr>
              <a:t>İlk yerleştirmede tercihine yerleşen öğrencilerin, yerleştirmeye esas nakil tercih dönemlerinde Kayıt Alanından okul ve farklı tür tercih etme zorunluluğu bulunmayacaktır. Ancak tercihlerine yerleşemeyen öğrenciler, yerleştirmeye esas nakil tercihlerinde ilk 2 (iki) okulu </a:t>
            </a:r>
            <a:r>
              <a:rPr lang="tr-TR" altLang="tr-TR" sz="1800" b="1">
                <a:latin typeface="Tahoma" panose="020B0604030504040204" pitchFamily="34" charset="0"/>
              </a:rPr>
              <a:t>Kayıt Alanından </a:t>
            </a:r>
            <a:r>
              <a:rPr lang="tr-TR" altLang="tr-TR" sz="1800">
                <a:latin typeface="Tahoma" panose="020B0604030504040204" pitchFamily="34" charset="0"/>
              </a:rPr>
              <a:t>seçmek kaydıyla en fazla 3 (üç) okul tercihinde bulunabileceklerdir. Yapılan tercihlerde aynı okul türünden </a:t>
            </a:r>
            <a:r>
              <a:rPr lang="tr-TR" altLang="tr-TR" sz="1800" b="1">
                <a:latin typeface="Tahoma" panose="020B0604030504040204" pitchFamily="34" charset="0"/>
              </a:rPr>
              <a:t>(Anadolu Lisesi, Meslekî ve Teknik Anadolu Lisesi, Anadolu İmam Hatip Lisesi) </a:t>
            </a:r>
            <a:r>
              <a:rPr lang="tr-TR" altLang="tr-TR" sz="1800">
                <a:latin typeface="Tahoma" panose="020B0604030504040204" pitchFamily="34" charset="0"/>
              </a:rPr>
              <a:t>en fazla 2 (iki) okul seçilebilecektir.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Effect transition="in" filter="fade">
                                      <p:cBhvr>
                                        <p:cTn id="9" dur="500"/>
                                        <p:tgtEl>
                                          <p:spTgt spid="614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p:cTn id="13"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789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7891">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p:cTn id="19"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çerik Yer Tutucusu 1">
            <a:extLst>
              <a:ext uri="{FF2B5EF4-FFF2-40B4-BE49-F238E27FC236}">
                <a16:creationId xmlns:a16="http://schemas.microsoft.com/office/drawing/2014/main" xmlns="" id="{34EA3D63-5FF9-4638-BB1A-F08A8616F434}"/>
              </a:ext>
            </a:extLst>
          </p:cNvPr>
          <p:cNvSpPr>
            <a:spLocks noGrp="1"/>
          </p:cNvSpPr>
          <p:nvPr>
            <p:ph idx="1"/>
          </p:nvPr>
        </p:nvSpPr>
        <p:spPr>
          <a:xfrm>
            <a:off x="539750" y="1196975"/>
            <a:ext cx="8229600" cy="4319588"/>
          </a:xfrm>
        </p:spPr>
        <p:txBody>
          <a:bodyPr/>
          <a:lstStyle/>
          <a:p>
            <a:pPr algn="just"/>
            <a:r>
              <a:rPr lang="tr-TR" altLang="tr-TR" sz="2000">
                <a:latin typeface="Tahoma" panose="020B0604030504040204" pitchFamily="34" charset="0"/>
              </a:rPr>
              <a:t>Öğrenciler, ayrıca istemeleri hâlinde yerleştirmeye esas 4’üncü nakil başvuru döneminde “Meslekî Eğitim Merkezleri”ni de tercih edebileceklerdir.</a:t>
            </a:r>
          </a:p>
          <a:p>
            <a:pPr algn="just"/>
            <a:r>
              <a:rPr lang="tr-TR" altLang="tr-TR" sz="2000">
                <a:latin typeface="Tahoma" panose="020B0604030504040204" pitchFamily="34" charset="0"/>
              </a:rPr>
              <a:t>Yerleştirmeye esas nakil tercih başvurularının alınması sürecinde özel ortaöğretim kurumlarına kayıt ve nakil işlemleri yapılabilecektir.</a:t>
            </a:r>
          </a:p>
          <a:p>
            <a:pPr algn="just">
              <a:buFont typeface="Wingdings 3" panose="05040102010807070707" pitchFamily="18" charset="2"/>
              <a:buNone/>
            </a:pPr>
            <a:r>
              <a:rPr lang="tr-TR" altLang="tr-TR" sz="2000">
                <a:latin typeface="Tahoma" panose="020B0604030504040204" pitchFamily="34" charset="0"/>
              </a:rPr>
              <a:t>   Yerleştirmeye esas nakil işlemi için; tercih başvuruları </a:t>
            </a:r>
          </a:p>
          <a:p>
            <a:pPr algn="just"/>
            <a:r>
              <a:rPr lang="tr-TR" altLang="tr-TR" sz="2000" b="1">
                <a:latin typeface="Tahoma" panose="020B0604030504040204" pitchFamily="34" charset="0"/>
              </a:rPr>
              <a:t>06-10 Ağustos 2018, </a:t>
            </a:r>
          </a:p>
          <a:p>
            <a:pPr algn="just"/>
            <a:r>
              <a:rPr lang="tr-TR" altLang="tr-TR" sz="2000" b="1">
                <a:latin typeface="Tahoma" panose="020B0604030504040204" pitchFamily="34" charset="0"/>
              </a:rPr>
              <a:t>13-17 Ağustos 2018, </a:t>
            </a:r>
          </a:p>
          <a:p>
            <a:pPr algn="just"/>
            <a:r>
              <a:rPr lang="tr-TR" altLang="tr-TR" sz="2000" b="1">
                <a:latin typeface="Tahoma" panose="020B0604030504040204" pitchFamily="34" charset="0"/>
              </a:rPr>
              <a:t>27-31 Ağustos 2018 </a:t>
            </a:r>
          </a:p>
          <a:p>
            <a:pPr algn="just"/>
            <a:r>
              <a:rPr lang="tr-TR" altLang="tr-TR" sz="2000" b="1">
                <a:latin typeface="Tahoma" panose="020B0604030504040204" pitchFamily="34" charset="0"/>
              </a:rPr>
              <a:t>03-06 Eylül 2018 </a:t>
            </a:r>
            <a:r>
              <a:rPr lang="tr-TR" altLang="tr-TR" sz="2000">
                <a:latin typeface="Tahoma" panose="020B0604030504040204" pitchFamily="34" charset="0"/>
              </a:rPr>
              <a:t>tarihlerinde </a:t>
            </a:r>
            <a:r>
              <a:rPr lang="tr-TR" altLang="tr-TR" sz="2000" b="1">
                <a:latin typeface="Tahoma" panose="020B0604030504040204" pitchFamily="34" charset="0"/>
              </a:rPr>
              <a:t>saat 17.00’ye kadar </a:t>
            </a:r>
            <a:r>
              <a:rPr lang="tr-TR" altLang="tr-TR" sz="2000">
                <a:latin typeface="Tahoma" panose="020B0604030504040204" pitchFamily="34" charset="0"/>
              </a:rPr>
              <a:t>yapılabilecektir.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p:cTn id="7" dur="500" fill="hold"/>
                                        <p:tgtEl>
                                          <p:spTgt spid="389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914">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8914">
                                            <p:txEl>
                                              <p:pRg st="1" end="1"/>
                                            </p:txEl>
                                          </p:spTgt>
                                        </p:tgtEl>
                                        <p:attrNameLst>
                                          <p:attrName>style.visibility</p:attrName>
                                        </p:attrNameLst>
                                      </p:cBhvr>
                                      <p:to>
                                        <p:strVal val="visible"/>
                                      </p:to>
                                    </p:set>
                                    <p:anim calcmode="lin" valueType="num">
                                      <p:cBhvr>
                                        <p:cTn id="13" dur="500" fill="hold"/>
                                        <p:tgtEl>
                                          <p:spTgt spid="389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89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8914">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8914">
                                            <p:txEl>
                                              <p:pRg st="2" end="2"/>
                                            </p:txEl>
                                          </p:spTgt>
                                        </p:tgtEl>
                                        <p:attrNameLst>
                                          <p:attrName>style.visibility</p:attrName>
                                        </p:attrNameLst>
                                      </p:cBhvr>
                                      <p:to>
                                        <p:strVal val="visible"/>
                                      </p:to>
                                    </p:set>
                                    <p:anim calcmode="lin" valueType="num">
                                      <p:cBhvr>
                                        <p:cTn id="19" dur="500" fill="hold"/>
                                        <p:tgtEl>
                                          <p:spTgt spid="389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89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8914">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8914">
                                            <p:txEl>
                                              <p:pRg st="3" end="3"/>
                                            </p:txEl>
                                          </p:spTgt>
                                        </p:tgtEl>
                                        <p:attrNameLst>
                                          <p:attrName>style.visibility</p:attrName>
                                        </p:attrNameLst>
                                      </p:cBhvr>
                                      <p:to>
                                        <p:strVal val="visible"/>
                                      </p:to>
                                    </p:set>
                                    <p:anim calcmode="lin" valueType="num">
                                      <p:cBhvr>
                                        <p:cTn id="25" dur="500" fill="hold"/>
                                        <p:tgtEl>
                                          <p:spTgt spid="389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891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8914">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8914">
                                            <p:txEl>
                                              <p:pRg st="4" end="4"/>
                                            </p:txEl>
                                          </p:spTgt>
                                        </p:tgtEl>
                                        <p:attrNameLst>
                                          <p:attrName>style.visibility</p:attrName>
                                        </p:attrNameLst>
                                      </p:cBhvr>
                                      <p:to>
                                        <p:strVal val="visible"/>
                                      </p:to>
                                    </p:set>
                                    <p:anim calcmode="lin" valueType="num">
                                      <p:cBhvr>
                                        <p:cTn id="31" dur="500" fill="hold"/>
                                        <p:tgtEl>
                                          <p:spTgt spid="389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891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8914">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8914">
                                            <p:txEl>
                                              <p:pRg st="5" end="5"/>
                                            </p:txEl>
                                          </p:spTgt>
                                        </p:tgtEl>
                                        <p:attrNameLst>
                                          <p:attrName>style.visibility</p:attrName>
                                        </p:attrNameLst>
                                      </p:cBhvr>
                                      <p:to>
                                        <p:strVal val="visible"/>
                                      </p:to>
                                    </p:set>
                                    <p:anim calcmode="lin" valueType="num">
                                      <p:cBhvr>
                                        <p:cTn id="37" dur="500" fill="hold"/>
                                        <p:tgtEl>
                                          <p:spTgt spid="389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8914">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8914">
                                            <p:txEl>
                                              <p:pRg st="5" end="5"/>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8914">
                                            <p:txEl>
                                              <p:pRg st="6" end="6"/>
                                            </p:txEl>
                                          </p:spTgt>
                                        </p:tgtEl>
                                        <p:attrNameLst>
                                          <p:attrName>style.visibility</p:attrName>
                                        </p:attrNameLst>
                                      </p:cBhvr>
                                      <p:to>
                                        <p:strVal val="visible"/>
                                      </p:to>
                                    </p:set>
                                    <p:anim calcmode="lin" valueType="num">
                                      <p:cBhvr>
                                        <p:cTn id="43" dur="500" fill="hold"/>
                                        <p:tgtEl>
                                          <p:spTgt spid="389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8914">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89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7A786AA6-9C8C-43B2-9253-DAA60459C55C}"/>
              </a:ext>
            </a:extLst>
          </p:cNvPr>
          <p:cNvSpPr>
            <a:spLocks noGrp="1" noChangeArrowheads="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a:defRPr/>
            </a:pPr>
            <a:r>
              <a:rPr lang="tr-TR" altLang="tr-TR" sz="3700" dirty="0">
                <a:solidFill>
                  <a:srgbClr val="E91111"/>
                </a:solidFill>
                <a:effectLst/>
                <a:latin typeface="Tahoma" panose="020B0604030504040204" pitchFamily="34" charset="0"/>
                <a:ea typeface="Tahoma" panose="020B0604030504040204" pitchFamily="34" charset="0"/>
                <a:cs typeface="Tahoma" panose="020B0604030504040204" pitchFamily="34" charset="0"/>
              </a:rPr>
              <a:t>OKUL MÜDÜRLÜKLERİNCE YAPILACAK İŞ VE İŞLEMLER </a:t>
            </a:r>
          </a:p>
        </p:txBody>
      </p:sp>
      <p:sp>
        <p:nvSpPr>
          <p:cNvPr id="39939" name="Rectangle 3">
            <a:extLst>
              <a:ext uri="{FF2B5EF4-FFF2-40B4-BE49-F238E27FC236}">
                <a16:creationId xmlns:a16="http://schemas.microsoft.com/office/drawing/2014/main" xmlns="" id="{C393994F-F68F-4F2C-A338-9301E112F228}"/>
              </a:ext>
            </a:extLst>
          </p:cNvPr>
          <p:cNvSpPr>
            <a:spLocks noGrp="1"/>
          </p:cNvSpPr>
          <p:nvPr>
            <p:ph type="body" idx="4294967295"/>
          </p:nvPr>
        </p:nvSpPr>
        <p:spPr>
          <a:xfrm>
            <a:off x="468313" y="1484313"/>
            <a:ext cx="8229600" cy="4525962"/>
          </a:xfrm>
        </p:spPr>
        <p:txBody>
          <a:bodyPr/>
          <a:lstStyle/>
          <a:p>
            <a:pPr algn="just">
              <a:lnSpc>
                <a:spcPct val="90000"/>
              </a:lnSpc>
            </a:pPr>
            <a:r>
              <a:rPr lang="tr-TR" altLang="tr-TR" sz="2000">
                <a:latin typeface="Tahoma" panose="020B0604030504040204" pitchFamily="34" charset="0"/>
              </a:rPr>
              <a:t>Tercih ve yerleştirme süreciyle ilgili velileri bilgilendirmek,</a:t>
            </a:r>
          </a:p>
          <a:p>
            <a:pPr algn="just">
              <a:lnSpc>
                <a:spcPct val="90000"/>
              </a:lnSpc>
            </a:pPr>
            <a:r>
              <a:rPr lang="tr-TR" altLang="tr-TR" sz="2000">
                <a:latin typeface="Tahoma" panose="020B0604030504040204" pitchFamily="34" charset="0"/>
              </a:rPr>
              <a:t>02-13 temmuz tarihleri arasında ön çalışma formuna bağlı kalarak, tercihleri almak, ve onaylamak,</a:t>
            </a:r>
          </a:p>
          <a:p>
            <a:pPr algn="just">
              <a:lnSpc>
                <a:spcPct val="90000"/>
              </a:lnSpc>
            </a:pPr>
            <a:r>
              <a:rPr lang="tr-TR" altLang="tr-TR" sz="2000">
                <a:latin typeface="Tahoma" panose="020B0604030504040204" pitchFamily="34" charset="0"/>
              </a:rPr>
              <a:t>Elektronik ortamda onaylanan tercih bilgilerinin iki nüsha çıktısını alıp, birini veliye vermek,</a:t>
            </a:r>
          </a:p>
          <a:p>
            <a:pPr algn="just">
              <a:lnSpc>
                <a:spcPct val="90000"/>
              </a:lnSpc>
            </a:pPr>
            <a:r>
              <a:rPr lang="tr-TR" altLang="tr-TR" sz="2000">
                <a:latin typeface="Tahoma" panose="020B0604030504040204" pitchFamily="34" charset="0"/>
              </a:rPr>
              <a:t>Öğrencileri tercih yapmaları için bilgilendirmek, tercih yapmayan öğrencileri uyarmak,</a:t>
            </a:r>
          </a:p>
          <a:p>
            <a:pPr algn="just">
              <a:lnSpc>
                <a:spcPct val="90000"/>
              </a:lnSpc>
            </a:pPr>
            <a:r>
              <a:rPr lang="tr-TR" altLang="tr-TR" sz="2000">
                <a:latin typeface="Tahoma" panose="020B0604030504040204" pitchFamily="34" charset="0"/>
              </a:rPr>
              <a:t>Özel eğitim ihtiyacı olan öğrencileri RAM’a yönlendirmek,</a:t>
            </a:r>
          </a:p>
          <a:p>
            <a:pPr algn="just">
              <a:lnSpc>
                <a:spcPct val="90000"/>
              </a:lnSpc>
            </a:pPr>
            <a:r>
              <a:rPr lang="tr-TR" altLang="tr-TR" sz="2000">
                <a:latin typeface="Tahoma" panose="020B0604030504040204" pitchFamily="34" charset="0"/>
              </a:rPr>
              <a:t>Nakil tercih başvurularını almak, başvuruları onaylayarak bir suretini veliye vermek,</a:t>
            </a:r>
          </a:p>
          <a:p>
            <a:pPr algn="just">
              <a:lnSpc>
                <a:spcPct val="90000"/>
              </a:lnSpc>
            </a:pPr>
            <a:r>
              <a:rPr lang="tr-TR" altLang="tr-TR" sz="2000">
                <a:latin typeface="Tahoma" panose="020B0604030504040204" pitchFamily="34" charset="0"/>
              </a:rPr>
              <a:t>Kendi öğrencilerinin yanı sıra il içi veya il dışından müracaat eden her öğrencinin başvurusunu onaylamak,</a:t>
            </a:r>
          </a:p>
          <a:p>
            <a:pPr algn="just">
              <a:lnSpc>
                <a:spcPct val="90000"/>
              </a:lnSpc>
            </a:pPr>
            <a:r>
              <a:rPr lang="tr-TR" altLang="tr-TR" sz="2000">
                <a:latin typeface="Tahoma" panose="020B0604030504040204" pitchFamily="34" charset="0"/>
              </a:rPr>
              <a:t>E-Okul sistemi üzerinde 8. sınıf öğrencilerin 6,7 ve 8’inci sınıf yıl sonu başarı puanlarını kontrol etmek.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ppt_w</p:attrName>
                                        </p:attrNameLst>
                                      </p:cBhvr>
                                      <p:tavLst>
                                        <p:tav tm="0">
                                          <p:val>
                                            <p:fltVal val="0"/>
                                          </p:val>
                                        </p:tav>
                                        <p:tav tm="100000">
                                          <p:val>
                                            <p:strVal val="#ppt_w"/>
                                          </p:val>
                                        </p:tav>
                                      </p:tavLst>
                                    </p:anim>
                                    <p:anim calcmode="lin" valueType="num">
                                      <p:cBhvr>
                                        <p:cTn id="8" dur="500" fill="hold"/>
                                        <p:tgtEl>
                                          <p:spTgt spid="67586"/>
                                        </p:tgtEl>
                                        <p:attrNameLst>
                                          <p:attrName>ppt_h</p:attrName>
                                        </p:attrNameLst>
                                      </p:cBhvr>
                                      <p:tavLst>
                                        <p:tav tm="0">
                                          <p:val>
                                            <p:fltVal val="0"/>
                                          </p:val>
                                        </p:tav>
                                        <p:tav tm="100000">
                                          <p:val>
                                            <p:strVal val="#ppt_h"/>
                                          </p:val>
                                        </p:tav>
                                      </p:tavLst>
                                    </p:anim>
                                    <p:animEffect transition="in" filter="fade">
                                      <p:cBhvr>
                                        <p:cTn id="9" dur="500"/>
                                        <p:tgtEl>
                                          <p:spTgt spid="6758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p:cTn id="13"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993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 calcmode="lin" valueType="num">
                                      <p:cBhvr>
                                        <p:cTn id="19"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9939">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9939">
                                            <p:txEl>
                                              <p:pRg st="2" end="2"/>
                                            </p:txEl>
                                          </p:spTgt>
                                        </p:tgtEl>
                                        <p:attrNameLst>
                                          <p:attrName>style.visibility</p:attrName>
                                        </p:attrNameLst>
                                      </p:cBhvr>
                                      <p:to>
                                        <p:strVal val="visible"/>
                                      </p:to>
                                    </p:set>
                                    <p:anim calcmode="lin" valueType="num">
                                      <p:cBhvr>
                                        <p:cTn id="25"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9939">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9939">
                                            <p:txEl>
                                              <p:pRg st="3" end="3"/>
                                            </p:txEl>
                                          </p:spTgt>
                                        </p:tgtEl>
                                        <p:attrNameLst>
                                          <p:attrName>style.visibility</p:attrName>
                                        </p:attrNameLst>
                                      </p:cBhvr>
                                      <p:to>
                                        <p:strVal val="visible"/>
                                      </p:to>
                                    </p:set>
                                    <p:anim calcmode="lin" valueType="num">
                                      <p:cBhvr>
                                        <p:cTn id="31"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9939">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9939">
                                            <p:txEl>
                                              <p:pRg st="3" end="3"/>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9939">
                                            <p:txEl>
                                              <p:pRg st="4" end="4"/>
                                            </p:txEl>
                                          </p:spTgt>
                                        </p:tgtEl>
                                        <p:attrNameLst>
                                          <p:attrName>style.visibility</p:attrName>
                                        </p:attrNameLst>
                                      </p:cBhvr>
                                      <p:to>
                                        <p:strVal val="visible"/>
                                      </p:to>
                                    </p:set>
                                    <p:anim calcmode="lin" valueType="num">
                                      <p:cBhvr>
                                        <p:cTn id="37" dur="500" fill="hold"/>
                                        <p:tgtEl>
                                          <p:spTgt spid="3993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9939">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9939">
                                            <p:txEl>
                                              <p:pRg st="4" end="4"/>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9939">
                                            <p:txEl>
                                              <p:pRg st="5" end="5"/>
                                            </p:txEl>
                                          </p:spTgt>
                                        </p:tgtEl>
                                        <p:attrNameLst>
                                          <p:attrName>style.visibility</p:attrName>
                                        </p:attrNameLst>
                                      </p:cBhvr>
                                      <p:to>
                                        <p:strVal val="visible"/>
                                      </p:to>
                                    </p:set>
                                    <p:anim calcmode="lin" valueType="num">
                                      <p:cBhvr>
                                        <p:cTn id="43" dur="500" fill="hold"/>
                                        <p:tgtEl>
                                          <p:spTgt spid="3993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9939">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9939">
                                            <p:txEl>
                                              <p:pRg st="5" end="5"/>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9939">
                                            <p:txEl>
                                              <p:pRg st="6" end="6"/>
                                            </p:txEl>
                                          </p:spTgt>
                                        </p:tgtEl>
                                        <p:attrNameLst>
                                          <p:attrName>style.visibility</p:attrName>
                                        </p:attrNameLst>
                                      </p:cBhvr>
                                      <p:to>
                                        <p:strVal val="visible"/>
                                      </p:to>
                                    </p:set>
                                    <p:anim calcmode="lin" valueType="num">
                                      <p:cBhvr>
                                        <p:cTn id="49" dur="500" fill="hold"/>
                                        <p:tgtEl>
                                          <p:spTgt spid="3993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9939">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9939">
                                            <p:txEl>
                                              <p:pRg st="6" end="6"/>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9939">
                                            <p:txEl>
                                              <p:pRg st="7" end="7"/>
                                            </p:txEl>
                                          </p:spTgt>
                                        </p:tgtEl>
                                        <p:attrNameLst>
                                          <p:attrName>style.visibility</p:attrName>
                                        </p:attrNameLst>
                                      </p:cBhvr>
                                      <p:to>
                                        <p:strVal val="visible"/>
                                      </p:to>
                                    </p:set>
                                    <p:anim calcmode="lin" valueType="num">
                                      <p:cBhvr>
                                        <p:cTn id="55" dur="500" fill="hold"/>
                                        <p:tgtEl>
                                          <p:spTgt spid="39939">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9939">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399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0BDB3775-B738-4AF4-8ED3-3F0F178504F3}"/>
              </a:ext>
            </a:extLst>
          </p:cNvPr>
          <p:cNvSpPr>
            <a:spLocks noGrp="1" noChangeArrowheads="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tr-TR" altLang="tr-TR" dirty="0">
                <a:solidFill>
                  <a:srgbClr val="E91111"/>
                </a:solidFill>
                <a:effectLst/>
                <a:latin typeface="Tahoma" panose="020B0604030504040204" pitchFamily="34" charset="0"/>
                <a:ea typeface="Tahoma" panose="020B0604030504040204" pitchFamily="34" charset="0"/>
                <a:cs typeface="Tahoma" panose="020B0604030504040204" pitchFamily="34" charset="0"/>
              </a:rPr>
              <a:t>SIKÇA SORULAN SORULAR</a:t>
            </a:r>
          </a:p>
        </p:txBody>
      </p:sp>
      <p:sp>
        <p:nvSpPr>
          <p:cNvPr id="40963" name="Rectangle 3">
            <a:extLst>
              <a:ext uri="{FF2B5EF4-FFF2-40B4-BE49-F238E27FC236}">
                <a16:creationId xmlns:a16="http://schemas.microsoft.com/office/drawing/2014/main" xmlns="" id="{8B014CC8-337A-49D3-8484-A4442BF34BDB}"/>
              </a:ext>
            </a:extLst>
          </p:cNvPr>
          <p:cNvSpPr>
            <a:spLocks noGrp="1"/>
          </p:cNvSpPr>
          <p:nvPr>
            <p:ph type="body" idx="4294967295"/>
          </p:nvPr>
        </p:nvSpPr>
        <p:spPr>
          <a:xfrm>
            <a:off x="457200" y="1430338"/>
            <a:ext cx="8229600" cy="4525962"/>
          </a:xfrm>
        </p:spPr>
        <p:txBody>
          <a:bodyPr/>
          <a:lstStyle/>
          <a:p>
            <a:pPr algn="just">
              <a:lnSpc>
                <a:spcPct val="90000"/>
              </a:lnSpc>
            </a:pPr>
            <a:r>
              <a:rPr lang="tr-TR" altLang="tr-TR" sz="2000">
                <a:latin typeface="Tahoma" panose="020B0604030504040204" pitchFamily="34" charset="0"/>
              </a:rPr>
              <a:t>Tercih başvuruları ne zaman yapılacak?</a:t>
            </a:r>
          </a:p>
          <a:p>
            <a:pPr algn="just">
              <a:lnSpc>
                <a:spcPct val="90000"/>
              </a:lnSpc>
            </a:pPr>
            <a:r>
              <a:rPr lang="tr-TR" altLang="tr-TR" sz="2000">
                <a:latin typeface="Tahoma" panose="020B0604030504040204" pitchFamily="34" charset="0"/>
              </a:rPr>
              <a:t>Tercih başvuruları nereden yapılacak?</a:t>
            </a:r>
          </a:p>
          <a:p>
            <a:pPr algn="just">
              <a:lnSpc>
                <a:spcPct val="90000"/>
              </a:lnSpc>
            </a:pPr>
            <a:r>
              <a:rPr lang="tr-TR" altLang="tr-TR" sz="2000">
                <a:latin typeface="Tahoma" panose="020B0604030504040204" pitchFamily="34" charset="0"/>
              </a:rPr>
              <a:t>Tüm öğrenciler tercih yapmak zorunda mı?</a:t>
            </a:r>
          </a:p>
          <a:p>
            <a:pPr algn="just">
              <a:lnSpc>
                <a:spcPct val="90000"/>
              </a:lnSpc>
            </a:pPr>
            <a:r>
              <a:rPr lang="tr-TR" altLang="tr-TR" sz="2000">
                <a:latin typeface="Tahoma" panose="020B0604030504040204" pitchFamily="34" charset="0"/>
              </a:rPr>
              <a:t>Tüm tercihler aynı okul türünden olabilir mi?</a:t>
            </a:r>
          </a:p>
          <a:p>
            <a:pPr algn="just">
              <a:lnSpc>
                <a:spcPct val="90000"/>
              </a:lnSpc>
            </a:pPr>
            <a:r>
              <a:rPr lang="tr-TR" altLang="tr-TR" sz="2000">
                <a:latin typeface="Tahoma" panose="020B0604030504040204" pitchFamily="34" charset="0"/>
              </a:rPr>
              <a:t>Nakil döneminde tercih sayısı en fazla kaçtır?</a:t>
            </a:r>
          </a:p>
          <a:p>
            <a:pPr algn="just">
              <a:lnSpc>
                <a:spcPct val="90000"/>
              </a:lnSpc>
            </a:pPr>
            <a:r>
              <a:rPr lang="tr-TR" altLang="tr-TR" sz="2000">
                <a:latin typeface="Tahoma" panose="020B0604030504040204" pitchFamily="34" charset="0"/>
              </a:rPr>
              <a:t>Sınava girmeyen öğrenciler tercih yapacak mı?</a:t>
            </a:r>
          </a:p>
          <a:p>
            <a:pPr algn="just">
              <a:lnSpc>
                <a:spcPct val="90000"/>
              </a:lnSpc>
            </a:pPr>
            <a:r>
              <a:rPr lang="tr-TR" altLang="tr-TR" sz="2000">
                <a:latin typeface="Tahoma" panose="020B0604030504040204" pitchFamily="34" charset="0"/>
              </a:rPr>
              <a:t>Tercihlerde öncelikli kriterler nelerdir?</a:t>
            </a:r>
          </a:p>
          <a:p>
            <a:pPr algn="just">
              <a:lnSpc>
                <a:spcPct val="90000"/>
              </a:lnSpc>
              <a:buFont typeface="Wingdings 3" panose="05040102010807070707" pitchFamily="18" charset="2"/>
              <a:buNone/>
            </a:pPr>
            <a:r>
              <a:rPr lang="tr-TR" altLang="tr-TR" sz="1400">
                <a:latin typeface="Tahoma" panose="020B0604030504040204" pitchFamily="34" charset="0"/>
              </a:rPr>
              <a:t>    (Adres, ortaokulda bulunuşluk, tercih önceliği, okul başarısı, devam devamsızlık ve yaş)</a:t>
            </a:r>
          </a:p>
          <a:p>
            <a:pPr algn="just">
              <a:lnSpc>
                <a:spcPct val="90000"/>
              </a:lnSpc>
            </a:pPr>
            <a:r>
              <a:rPr lang="tr-TR" altLang="tr-TR" sz="2000">
                <a:latin typeface="Tahoma" panose="020B0604030504040204" pitchFamily="34" charset="0"/>
              </a:rPr>
              <a:t>Açık ortaokuldan mezun olanlar tercih için nereye müracaat edecekler?</a:t>
            </a:r>
          </a:p>
          <a:p>
            <a:pPr algn="just">
              <a:lnSpc>
                <a:spcPct val="90000"/>
              </a:lnSpc>
            </a:pPr>
            <a:r>
              <a:rPr lang="tr-TR" altLang="tr-TR" sz="2000">
                <a:latin typeface="Tahoma" panose="020B0604030504040204" pitchFamily="34" charset="0"/>
              </a:rPr>
              <a:t>Ortaokulda bulunuşluk ne anlama gelmektedir?</a:t>
            </a:r>
          </a:p>
          <a:p>
            <a:pPr algn="just">
              <a:lnSpc>
                <a:spcPct val="90000"/>
              </a:lnSpc>
            </a:pPr>
            <a:r>
              <a:rPr lang="tr-TR" altLang="tr-TR" sz="2000">
                <a:latin typeface="Tahoma" panose="020B0604030504040204" pitchFamily="34" charset="0"/>
              </a:rPr>
              <a:t>Tercih yaparken puana mı yüzdelik dilime mi dikkat edilecek?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animEffect transition="in" filter="fade">
                                      <p:cBhvr>
                                        <p:cTn id="9" dur="500"/>
                                        <p:tgtEl>
                                          <p:spTgt spid="6553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p:cTn id="13"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096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0963">
                                            <p:txEl>
                                              <p:pRg st="1" end="1"/>
                                            </p:txEl>
                                          </p:spTgt>
                                        </p:tgtEl>
                                        <p:attrNameLst>
                                          <p:attrName>style.visibility</p:attrName>
                                        </p:attrNameLst>
                                      </p:cBhvr>
                                      <p:to>
                                        <p:strVal val="visible"/>
                                      </p:to>
                                    </p:set>
                                    <p:anim calcmode="lin" valueType="num">
                                      <p:cBhvr>
                                        <p:cTn id="19" dur="5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096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0963">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0963">
                                            <p:txEl>
                                              <p:pRg st="2" end="2"/>
                                            </p:txEl>
                                          </p:spTgt>
                                        </p:tgtEl>
                                        <p:attrNameLst>
                                          <p:attrName>style.visibility</p:attrName>
                                        </p:attrNameLst>
                                      </p:cBhvr>
                                      <p:to>
                                        <p:strVal val="visible"/>
                                      </p:to>
                                    </p:set>
                                    <p:anim calcmode="lin" valueType="num">
                                      <p:cBhvr>
                                        <p:cTn id="25" dur="5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096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40963">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0963">
                                            <p:txEl>
                                              <p:pRg st="3" end="3"/>
                                            </p:txEl>
                                          </p:spTgt>
                                        </p:tgtEl>
                                        <p:attrNameLst>
                                          <p:attrName>style.visibility</p:attrName>
                                        </p:attrNameLst>
                                      </p:cBhvr>
                                      <p:to>
                                        <p:strVal val="visible"/>
                                      </p:to>
                                    </p:set>
                                    <p:anim calcmode="lin" valueType="num">
                                      <p:cBhvr>
                                        <p:cTn id="31" dur="500" fill="hold"/>
                                        <p:tgtEl>
                                          <p:spTgt spid="4096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096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40963">
                                            <p:txEl>
                                              <p:pRg st="3" end="3"/>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0963">
                                            <p:txEl>
                                              <p:pRg st="4" end="4"/>
                                            </p:txEl>
                                          </p:spTgt>
                                        </p:tgtEl>
                                        <p:attrNameLst>
                                          <p:attrName>style.visibility</p:attrName>
                                        </p:attrNameLst>
                                      </p:cBhvr>
                                      <p:to>
                                        <p:strVal val="visible"/>
                                      </p:to>
                                    </p:set>
                                    <p:anim calcmode="lin" valueType="num">
                                      <p:cBhvr>
                                        <p:cTn id="37" dur="500" fill="hold"/>
                                        <p:tgtEl>
                                          <p:spTgt spid="4096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096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40963">
                                            <p:txEl>
                                              <p:pRg st="4" end="4"/>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0963">
                                            <p:txEl>
                                              <p:pRg st="5" end="5"/>
                                            </p:txEl>
                                          </p:spTgt>
                                        </p:tgtEl>
                                        <p:attrNameLst>
                                          <p:attrName>style.visibility</p:attrName>
                                        </p:attrNameLst>
                                      </p:cBhvr>
                                      <p:to>
                                        <p:strVal val="visible"/>
                                      </p:to>
                                    </p:set>
                                    <p:anim calcmode="lin" valueType="num">
                                      <p:cBhvr>
                                        <p:cTn id="43" dur="500" fill="hold"/>
                                        <p:tgtEl>
                                          <p:spTgt spid="4096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4096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40963">
                                            <p:txEl>
                                              <p:pRg st="5" end="5"/>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963">
                                            <p:txEl>
                                              <p:pRg st="6" end="6"/>
                                            </p:txEl>
                                          </p:spTgt>
                                        </p:tgtEl>
                                        <p:attrNameLst>
                                          <p:attrName>style.visibility</p:attrName>
                                        </p:attrNameLst>
                                      </p:cBhvr>
                                      <p:to>
                                        <p:strVal val="visible"/>
                                      </p:to>
                                    </p:set>
                                    <p:anim calcmode="lin" valueType="num">
                                      <p:cBhvr>
                                        <p:cTn id="49" dur="500" fill="hold"/>
                                        <p:tgtEl>
                                          <p:spTgt spid="4096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096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0963">
                                            <p:txEl>
                                              <p:pRg st="6" end="6"/>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40963">
                                            <p:txEl>
                                              <p:pRg st="7" end="7"/>
                                            </p:txEl>
                                          </p:spTgt>
                                        </p:tgtEl>
                                        <p:attrNameLst>
                                          <p:attrName>style.visibility</p:attrName>
                                        </p:attrNameLst>
                                      </p:cBhvr>
                                      <p:to>
                                        <p:strVal val="visible"/>
                                      </p:to>
                                    </p:set>
                                    <p:anim calcmode="lin" valueType="num">
                                      <p:cBhvr>
                                        <p:cTn id="55" dur="500" fill="hold"/>
                                        <p:tgtEl>
                                          <p:spTgt spid="4096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40963">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40963">
                                            <p:txEl>
                                              <p:pRg st="7" end="7"/>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0963">
                                            <p:txEl>
                                              <p:pRg st="8" end="8"/>
                                            </p:txEl>
                                          </p:spTgt>
                                        </p:tgtEl>
                                        <p:attrNameLst>
                                          <p:attrName>style.visibility</p:attrName>
                                        </p:attrNameLst>
                                      </p:cBhvr>
                                      <p:to>
                                        <p:strVal val="visible"/>
                                      </p:to>
                                    </p:set>
                                    <p:anim calcmode="lin" valueType="num">
                                      <p:cBhvr>
                                        <p:cTn id="61" dur="500" fill="hold"/>
                                        <p:tgtEl>
                                          <p:spTgt spid="4096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40963">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40963">
                                            <p:txEl>
                                              <p:pRg st="8" end="8"/>
                                            </p:txEl>
                                          </p:spTgt>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40963">
                                            <p:txEl>
                                              <p:pRg st="9" end="9"/>
                                            </p:txEl>
                                          </p:spTgt>
                                        </p:tgtEl>
                                        <p:attrNameLst>
                                          <p:attrName>style.visibility</p:attrName>
                                        </p:attrNameLst>
                                      </p:cBhvr>
                                      <p:to>
                                        <p:strVal val="visible"/>
                                      </p:to>
                                    </p:set>
                                    <p:anim calcmode="lin" valueType="num">
                                      <p:cBhvr>
                                        <p:cTn id="67" dur="500" fill="hold"/>
                                        <p:tgtEl>
                                          <p:spTgt spid="40963">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40963">
                                            <p:txEl>
                                              <p:pRg st="9" end="9"/>
                                            </p:txEl>
                                          </p:spTgt>
                                        </p:tgtEl>
                                        <p:attrNameLst>
                                          <p:attrName>ppt_h</p:attrName>
                                        </p:attrNameLst>
                                      </p:cBhvr>
                                      <p:tavLst>
                                        <p:tav tm="0">
                                          <p:val>
                                            <p:fltVal val="0"/>
                                          </p:val>
                                        </p:tav>
                                        <p:tav tm="100000">
                                          <p:val>
                                            <p:strVal val="#ppt_h"/>
                                          </p:val>
                                        </p:tav>
                                      </p:tavLst>
                                    </p:anim>
                                    <p:animEffect transition="in" filter="fade">
                                      <p:cBhvr>
                                        <p:cTn id="69" dur="500"/>
                                        <p:tgtEl>
                                          <p:spTgt spid="40963">
                                            <p:txEl>
                                              <p:pRg st="9" end="9"/>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40963">
                                            <p:txEl>
                                              <p:pRg st="10" end="10"/>
                                            </p:txEl>
                                          </p:spTgt>
                                        </p:tgtEl>
                                        <p:attrNameLst>
                                          <p:attrName>style.visibility</p:attrName>
                                        </p:attrNameLst>
                                      </p:cBhvr>
                                      <p:to>
                                        <p:strVal val="visible"/>
                                      </p:to>
                                    </p:set>
                                    <p:anim calcmode="lin" valueType="num">
                                      <p:cBhvr>
                                        <p:cTn id="73" dur="500" fill="hold"/>
                                        <p:tgtEl>
                                          <p:spTgt spid="40963">
                                            <p:txEl>
                                              <p:pRg st="10" end="10"/>
                                            </p:txEl>
                                          </p:spTgt>
                                        </p:tgtEl>
                                        <p:attrNameLst>
                                          <p:attrName>ppt_w</p:attrName>
                                        </p:attrNameLst>
                                      </p:cBhvr>
                                      <p:tavLst>
                                        <p:tav tm="0">
                                          <p:val>
                                            <p:fltVal val="0"/>
                                          </p:val>
                                        </p:tav>
                                        <p:tav tm="100000">
                                          <p:val>
                                            <p:strVal val="#ppt_w"/>
                                          </p:val>
                                        </p:tav>
                                      </p:tavLst>
                                    </p:anim>
                                    <p:anim calcmode="lin" valueType="num">
                                      <p:cBhvr>
                                        <p:cTn id="74" dur="500" fill="hold"/>
                                        <p:tgtEl>
                                          <p:spTgt spid="40963">
                                            <p:txEl>
                                              <p:pRg st="10" end="10"/>
                                            </p:txEl>
                                          </p:spTgt>
                                        </p:tgtEl>
                                        <p:attrNameLst>
                                          <p:attrName>ppt_h</p:attrName>
                                        </p:attrNameLst>
                                      </p:cBhvr>
                                      <p:tavLst>
                                        <p:tav tm="0">
                                          <p:val>
                                            <p:fltVal val="0"/>
                                          </p:val>
                                        </p:tav>
                                        <p:tav tm="100000">
                                          <p:val>
                                            <p:strVal val="#ppt_h"/>
                                          </p:val>
                                        </p:tav>
                                      </p:tavLst>
                                    </p:anim>
                                    <p:animEffect transition="in" filter="fade">
                                      <p:cBhvr>
                                        <p:cTn id="75" dur="500"/>
                                        <p:tgtEl>
                                          <p:spTgt spid="409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409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xmlns="" id="{345CE5FF-7B94-463B-AC97-86FB9A948FB1}"/>
              </a:ext>
            </a:extLst>
          </p:cNvPr>
          <p:cNvSpPr>
            <a:spLocks noGrp="1"/>
          </p:cNvSpPr>
          <p:nvPr>
            <p:ph type="body" idx="4294967295"/>
          </p:nvPr>
        </p:nvSpPr>
        <p:spPr>
          <a:xfrm>
            <a:off x="457200" y="549275"/>
            <a:ext cx="8229600" cy="5457825"/>
          </a:xfrm>
        </p:spPr>
        <p:txBody>
          <a:bodyPr/>
          <a:lstStyle/>
          <a:p>
            <a:pPr algn="just"/>
            <a:endParaRPr lang="tr-TR" altLang="tr-TR" dirty="0"/>
          </a:p>
          <a:p>
            <a:pPr algn="just"/>
            <a:r>
              <a:rPr lang="tr-TR" altLang="tr-TR" sz="2000" dirty="0">
                <a:latin typeface="Tahoma" panose="020B0604030504040204" pitchFamily="34" charset="0"/>
              </a:rPr>
              <a:t>Özel ortaöğretim kurumlarına kayıt yaptıran öğrenciler tercih yapabilecek mi?</a:t>
            </a:r>
          </a:p>
          <a:p>
            <a:pPr algn="just"/>
            <a:r>
              <a:rPr lang="tr-TR" altLang="tr-TR" sz="2000" dirty="0">
                <a:latin typeface="Tahoma" panose="020B0604030504040204" pitchFamily="34" charset="0"/>
              </a:rPr>
              <a:t>Tercih önceliğinde tüm kriterler eşit olması halinde son kriter nedir?</a:t>
            </a:r>
          </a:p>
          <a:p>
            <a:pPr algn="just"/>
            <a:r>
              <a:rPr lang="tr-TR" altLang="tr-TR" sz="2000" dirty="0">
                <a:latin typeface="Tahoma" panose="020B0604030504040204" pitchFamily="34" charset="0"/>
              </a:rPr>
              <a:t>Nakil işlemi kaç kez yapılacaktır?</a:t>
            </a:r>
          </a:p>
          <a:p>
            <a:pPr algn="just"/>
            <a:r>
              <a:rPr lang="tr-TR" altLang="tr-TR" sz="2000" dirty="0">
                <a:latin typeface="Tahoma" panose="020B0604030504040204" pitchFamily="34" charset="0"/>
              </a:rPr>
              <a:t>Tercih ekranındaki yeşil, mavi ve kırmızı renkli okullar ne anlama gelmektedir? </a:t>
            </a:r>
          </a:p>
          <a:p>
            <a:pPr algn="just"/>
            <a:r>
              <a:rPr lang="tr-TR" altLang="tr-TR" sz="2000" dirty="0">
                <a:latin typeface="Tahoma" panose="020B0604030504040204" pitchFamily="34" charset="0"/>
              </a:rPr>
              <a:t>Yerleştirme sonuçları ne zaman açıklanacak?</a:t>
            </a:r>
          </a:p>
          <a:p>
            <a:pPr algn="just"/>
            <a:endParaRPr lang="tr-TR" altLang="tr-TR" sz="2000"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anim calcmode="lin" valueType="num">
                                      <p:cBhvr>
                                        <p:cTn id="7" dur="500" fill="hold"/>
                                        <p:tgtEl>
                                          <p:spTgt spid="4198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198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1986">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anim calcmode="lin" valueType="num">
                                      <p:cBhvr>
                                        <p:cTn id="13" dur="500" fill="hold"/>
                                        <p:tgtEl>
                                          <p:spTgt spid="4198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1986">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1986">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anim calcmode="lin" valueType="num">
                                      <p:cBhvr>
                                        <p:cTn id="19" dur="500" fill="hold"/>
                                        <p:tgtEl>
                                          <p:spTgt spid="4198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1986">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41986">
                                            <p:txEl>
                                              <p:pRg st="3" end="3"/>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1986">
                                            <p:txEl>
                                              <p:pRg st="4" end="4"/>
                                            </p:txEl>
                                          </p:spTgt>
                                        </p:tgtEl>
                                        <p:attrNameLst>
                                          <p:attrName>style.visibility</p:attrName>
                                        </p:attrNameLst>
                                      </p:cBhvr>
                                      <p:to>
                                        <p:strVal val="visible"/>
                                      </p:to>
                                    </p:set>
                                    <p:anim calcmode="lin" valueType="num">
                                      <p:cBhvr>
                                        <p:cTn id="25" dur="500" fill="hold"/>
                                        <p:tgtEl>
                                          <p:spTgt spid="41986">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1986">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41986">
                                            <p:txEl>
                                              <p:pRg st="4" end="4"/>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1986">
                                            <p:txEl>
                                              <p:pRg st="5" end="5"/>
                                            </p:txEl>
                                          </p:spTgt>
                                        </p:tgtEl>
                                        <p:attrNameLst>
                                          <p:attrName>style.visibility</p:attrName>
                                        </p:attrNameLst>
                                      </p:cBhvr>
                                      <p:to>
                                        <p:strVal val="visible"/>
                                      </p:to>
                                    </p:set>
                                    <p:anim calcmode="lin" valueType="num">
                                      <p:cBhvr>
                                        <p:cTn id="31" dur="500" fill="hold"/>
                                        <p:tgtEl>
                                          <p:spTgt spid="41986">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1986">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419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çerik Yer Tutucusu 3">
            <a:extLst>
              <a:ext uri="{FF2B5EF4-FFF2-40B4-BE49-F238E27FC236}">
                <a16:creationId xmlns:a16="http://schemas.microsoft.com/office/drawing/2014/main" xmlns="" id="{AC83CF8D-578D-4378-B27E-4B275AD405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094" t="11433" r="31781"/>
          <a:stretch>
            <a:fillRect/>
          </a:stretch>
        </p:blipFill>
        <p:spPr>
          <a:xfrm>
            <a:off x="2484438" y="1125538"/>
            <a:ext cx="4391818" cy="5668824"/>
          </a:xfrm>
        </p:spPr>
      </p:pic>
      <p:sp>
        <p:nvSpPr>
          <p:cNvPr id="3" name="Unvan 2">
            <a:extLst>
              <a:ext uri="{FF2B5EF4-FFF2-40B4-BE49-F238E27FC236}">
                <a16:creationId xmlns:a16="http://schemas.microsoft.com/office/drawing/2014/main" xmlns="" id="{EFDB15E0-F56B-423A-BCEB-C42F628207B1}"/>
              </a:ext>
            </a:extLst>
          </p:cNvPr>
          <p:cNvSpPr>
            <a:spLocks noGrp="1"/>
          </p:cNvSpPr>
          <p:nvPr>
            <p:ph type="title"/>
          </p:nvPr>
        </p:nvSpPr>
        <p:spPr>
          <a:xfrm>
            <a:off x="457200" y="116632"/>
            <a:ext cx="8229600" cy="1143000"/>
          </a:xfrm>
        </p:spPr>
        <p:txBody>
          <a:bodyPr/>
          <a:lstStyle/>
          <a:p>
            <a:pPr algn="ctr">
              <a:defRPr/>
            </a:pP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YERLEŞTİRME TERCİHLERİ İÇİN ÖN ÇALIŞMA FORMU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Effect transition="in" filter="fade">
                                      <p:cBhvr>
                                        <p:cTn id="9" dur="500"/>
                                        <p:tgtEl>
                                          <p:spTgt spid="430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FACA9B4C-10DE-474D-B192-9758A74B5DC6}"/>
              </a:ext>
            </a:extLst>
          </p:cNvPr>
          <p:cNvSpPr>
            <a:spLocks noGrp="1" noChangeArrowheads="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tr-TR" altLang="tr-TR" dirty="0">
                <a:solidFill>
                  <a:srgbClr val="E91111"/>
                </a:solidFill>
                <a:effectLst/>
                <a:latin typeface="Tahoma" panose="020B0604030504040204" pitchFamily="34" charset="0"/>
                <a:ea typeface="Tahoma" panose="020B0604030504040204" pitchFamily="34" charset="0"/>
                <a:cs typeface="Tahoma" panose="020B0604030504040204" pitchFamily="34" charset="0"/>
              </a:rPr>
              <a:t>TANIMLAR</a:t>
            </a:r>
          </a:p>
        </p:txBody>
      </p:sp>
      <p:pic>
        <p:nvPicPr>
          <p:cNvPr id="16387" name="İçerik Yer Tutucusu 3">
            <a:extLst>
              <a:ext uri="{FF2B5EF4-FFF2-40B4-BE49-F238E27FC236}">
                <a16:creationId xmlns:a16="http://schemas.microsoft.com/office/drawing/2014/main" xmlns="" id="{9B4C6EEB-79FE-4E7A-BA77-3C630832DAB4}"/>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l="32101" t="23946" r="32101" b="36279"/>
          <a:stretch>
            <a:fillRect/>
          </a:stretch>
        </p:blipFill>
        <p:spPr>
          <a:xfrm>
            <a:off x="539750" y="1052513"/>
            <a:ext cx="8045450" cy="54721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animEffect transition="in" filter="fade">
                                      <p:cBhvr>
                                        <p:cTn id="9" dur="500"/>
                                        <p:tgtEl>
                                          <p:spTgt spid="6246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p:cTn id="13" dur="500" fill="hold"/>
                                        <p:tgtEl>
                                          <p:spTgt spid="16387"/>
                                        </p:tgtEl>
                                        <p:attrNameLst>
                                          <p:attrName>ppt_w</p:attrName>
                                        </p:attrNameLst>
                                      </p:cBhvr>
                                      <p:tavLst>
                                        <p:tav tm="0">
                                          <p:val>
                                            <p:fltVal val="0"/>
                                          </p:val>
                                        </p:tav>
                                        <p:tav tm="100000">
                                          <p:val>
                                            <p:strVal val="#ppt_w"/>
                                          </p:val>
                                        </p:tav>
                                      </p:tavLst>
                                    </p:anim>
                                    <p:anim calcmode="lin" valueType="num">
                                      <p:cBhvr>
                                        <p:cTn id="14" dur="500" fill="hold"/>
                                        <p:tgtEl>
                                          <p:spTgt spid="16387"/>
                                        </p:tgtEl>
                                        <p:attrNameLst>
                                          <p:attrName>ppt_h</p:attrName>
                                        </p:attrNameLst>
                                      </p:cBhvr>
                                      <p:tavLst>
                                        <p:tav tm="0">
                                          <p:val>
                                            <p:fltVal val="0"/>
                                          </p:val>
                                        </p:tav>
                                        <p:tav tm="100000">
                                          <p:val>
                                            <p:strVal val="#ppt_h"/>
                                          </p:val>
                                        </p:tav>
                                      </p:tavLst>
                                    </p:anim>
                                    <p:animEffect transition="in" filter="fade">
                                      <p:cBhvr>
                                        <p:cTn id="15"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çerik Yer Tutucusu 3">
            <a:extLst>
              <a:ext uri="{FF2B5EF4-FFF2-40B4-BE49-F238E27FC236}">
                <a16:creationId xmlns:a16="http://schemas.microsoft.com/office/drawing/2014/main" xmlns="" id="{B5988811-61BE-47FD-B688-7B7F18B36C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206" t="12808" r="31206" b="9232"/>
          <a:stretch>
            <a:fillRect/>
          </a:stretch>
        </p:blipFill>
        <p:spPr>
          <a:xfrm>
            <a:off x="2411413" y="1304925"/>
            <a:ext cx="4392612" cy="5124450"/>
          </a:xfrm>
        </p:spPr>
      </p:pic>
      <p:sp>
        <p:nvSpPr>
          <p:cNvPr id="3" name="Unvan 2">
            <a:extLst>
              <a:ext uri="{FF2B5EF4-FFF2-40B4-BE49-F238E27FC236}">
                <a16:creationId xmlns:a16="http://schemas.microsoft.com/office/drawing/2014/main" xmlns="" id="{79ED9C93-DD06-4A71-BBB2-D7D0C3B0DCD3}"/>
              </a:ext>
            </a:extLst>
          </p:cNvPr>
          <p:cNvSpPr>
            <a:spLocks noGrp="1"/>
          </p:cNvSpPr>
          <p:nvPr>
            <p:ph type="title"/>
          </p:nvPr>
        </p:nvSpPr>
        <p:spPr>
          <a:xfrm>
            <a:off x="457200" y="274638"/>
            <a:ext cx="8363272" cy="1143000"/>
          </a:xfrm>
        </p:spPr>
        <p:txBody>
          <a:bodyPr>
            <a:noAutofit/>
          </a:bodyPr>
          <a:lstStyle/>
          <a:p>
            <a:pPr algn="ctr">
              <a:defRPr/>
            </a:pP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AÇIK ÖĞRETİM ORTAOKULU VE YURTDIŞINDAN BAŞVURAN ÖĞRENCİLER İÇİN TERCİH ÖN ÇALIŞMA FORMU</a:t>
            </a:r>
          </a:p>
        </p:txBody>
      </p:sp>
      <p:pic>
        <p:nvPicPr>
          <p:cNvPr id="44036" name="İçerik Yer Tutucusu 3">
            <a:extLst>
              <a:ext uri="{FF2B5EF4-FFF2-40B4-BE49-F238E27FC236}">
                <a16:creationId xmlns:a16="http://schemas.microsoft.com/office/drawing/2014/main" xmlns="" id="{68DDEBCC-3546-4327-B028-135326C7E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206" t="12808" r="31206" b="9232"/>
          <a:stretch>
            <a:fillRect/>
          </a:stretch>
        </p:blipFill>
        <p:spPr bwMode="auto">
          <a:xfrm>
            <a:off x="2411413" y="1341438"/>
            <a:ext cx="4392612"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Effect transition="in" filter="fade">
                                      <p:cBhvr>
                                        <p:cTn id="9" dur="500"/>
                                        <p:tgtEl>
                                          <p:spTgt spid="440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4036"/>
                                        </p:tgtEl>
                                        <p:attrNameLst>
                                          <p:attrName>style.visibility</p:attrName>
                                        </p:attrNameLst>
                                      </p:cBhvr>
                                      <p:to>
                                        <p:strVal val="visible"/>
                                      </p:to>
                                    </p:set>
                                    <p:anim calcmode="lin" valueType="num">
                                      <p:cBhvr>
                                        <p:cTn id="19" dur="500" fill="hold"/>
                                        <p:tgtEl>
                                          <p:spTgt spid="44036"/>
                                        </p:tgtEl>
                                        <p:attrNameLst>
                                          <p:attrName>ppt_w</p:attrName>
                                        </p:attrNameLst>
                                      </p:cBhvr>
                                      <p:tavLst>
                                        <p:tav tm="0">
                                          <p:val>
                                            <p:fltVal val="0"/>
                                          </p:val>
                                        </p:tav>
                                        <p:tav tm="100000">
                                          <p:val>
                                            <p:strVal val="#ppt_w"/>
                                          </p:val>
                                        </p:tav>
                                      </p:tavLst>
                                    </p:anim>
                                    <p:anim calcmode="lin" valueType="num">
                                      <p:cBhvr>
                                        <p:cTn id="20" dur="500" fill="hold"/>
                                        <p:tgtEl>
                                          <p:spTgt spid="44036"/>
                                        </p:tgtEl>
                                        <p:attrNameLst>
                                          <p:attrName>ppt_h</p:attrName>
                                        </p:attrNameLst>
                                      </p:cBhvr>
                                      <p:tavLst>
                                        <p:tav tm="0">
                                          <p:val>
                                            <p:fltVal val="0"/>
                                          </p:val>
                                        </p:tav>
                                        <p:tav tm="100000">
                                          <p:val>
                                            <p:strVal val="#ppt_h"/>
                                          </p:val>
                                        </p:tav>
                                      </p:tavLst>
                                    </p:anim>
                                    <p:animEffect transition="in" filter="fade">
                                      <p:cBhvr>
                                        <p:cTn id="21"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a:extLst>
              <a:ext uri="{FF2B5EF4-FFF2-40B4-BE49-F238E27FC236}">
                <a16:creationId xmlns:a16="http://schemas.microsoft.com/office/drawing/2014/main" xmlns="" id="{098EF82A-69AC-4139-B39A-01628D5F3B48}"/>
              </a:ext>
            </a:extLst>
          </p:cNvPr>
          <p:cNvSpPr txBox="1"/>
          <p:nvPr/>
        </p:nvSpPr>
        <p:spPr>
          <a:xfrm>
            <a:off x="900113" y="476250"/>
            <a:ext cx="7343775" cy="427193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a:spcBef>
                <a:spcPct val="20000"/>
              </a:spcBef>
              <a:buClrTx/>
              <a:buSzTx/>
              <a:buFontTx/>
              <a:buNone/>
            </a:pPr>
            <a:endParaRPr lang="tr-TR" altLang="tr-TR" sz="2800" dirty="0">
              <a:solidFill>
                <a:srgbClr val="000000"/>
              </a:solidFill>
              <a:latin typeface="Arial" panose="020B0604020202020204" pitchFamily="34" charset="0"/>
              <a:ea typeface="ＭＳ Ｐゴシック" panose="020B0600070205080204" pitchFamily="34" charset="-128"/>
            </a:endParaRPr>
          </a:p>
          <a:p>
            <a:pPr algn="ctr">
              <a:spcBef>
                <a:spcPct val="20000"/>
              </a:spcBef>
              <a:buClrTx/>
              <a:buSzTx/>
              <a:buFontTx/>
              <a:buNone/>
            </a:pPr>
            <a:endParaRPr lang="tr-TR" altLang="tr-TR" sz="2800" b="1" dirty="0">
              <a:solidFill>
                <a:schemeClr val="accent2"/>
              </a:solidFill>
              <a:ea typeface="ＭＳ Ｐゴシック" panose="020B0600070205080204" pitchFamily="34" charset="-128"/>
            </a:endParaRPr>
          </a:p>
          <a:p>
            <a:pPr algn="ctr">
              <a:lnSpc>
                <a:spcPct val="150000"/>
              </a:lnSpc>
              <a:spcBef>
                <a:spcPct val="0"/>
              </a:spcBef>
              <a:buClrTx/>
              <a:buSzTx/>
              <a:buFontTx/>
              <a:buNone/>
            </a:pPr>
            <a:endParaRPr lang="tr-TR" altLang="tr-TR" sz="2800" b="1" dirty="0">
              <a:solidFill>
                <a:srgbClr val="FF0000"/>
              </a:solidFill>
              <a:latin typeface="Tahoma" panose="020B0604030504040204" pitchFamily="34" charset="0"/>
              <a:cs typeface="Tahoma" panose="020B0604030504040204" pitchFamily="34" charset="0"/>
            </a:endParaRPr>
          </a:p>
          <a:p>
            <a:pPr algn="ctr">
              <a:lnSpc>
                <a:spcPct val="150000"/>
              </a:lnSpc>
              <a:spcBef>
                <a:spcPct val="0"/>
              </a:spcBef>
              <a:buClrTx/>
              <a:buSzTx/>
              <a:buFontTx/>
              <a:buNone/>
            </a:pPr>
            <a:endParaRPr lang="tr-TR" altLang="tr-TR" sz="2800" b="1" dirty="0" smtClean="0">
              <a:solidFill>
                <a:srgbClr val="FF0000"/>
              </a:solidFill>
              <a:latin typeface="Tahoma" panose="020B0604030504040204" pitchFamily="34" charset="0"/>
              <a:cs typeface="Tahoma" panose="020B0604030504040204" pitchFamily="34" charset="0"/>
            </a:endParaRPr>
          </a:p>
          <a:p>
            <a:pPr algn="ctr">
              <a:lnSpc>
                <a:spcPct val="150000"/>
              </a:lnSpc>
              <a:spcBef>
                <a:spcPct val="0"/>
              </a:spcBef>
              <a:buClrTx/>
              <a:buSzTx/>
              <a:buFontTx/>
              <a:buNone/>
            </a:pPr>
            <a:endParaRPr lang="tr-TR" altLang="tr-TR" sz="2800" b="1" dirty="0">
              <a:solidFill>
                <a:srgbClr val="FF0000"/>
              </a:solidFill>
              <a:latin typeface="Tahoma" panose="020B0604030504040204" pitchFamily="34" charset="0"/>
              <a:cs typeface="Tahoma" panose="020B0604030504040204" pitchFamily="34" charset="0"/>
            </a:endParaRPr>
          </a:p>
          <a:p>
            <a:pPr algn="ctr">
              <a:lnSpc>
                <a:spcPct val="150000"/>
              </a:lnSpc>
              <a:spcBef>
                <a:spcPct val="0"/>
              </a:spcBef>
              <a:buClrTx/>
              <a:buSzTx/>
              <a:buFontTx/>
              <a:buNone/>
            </a:pPr>
            <a:r>
              <a:rPr lang="tr-TR" altLang="tr-TR" sz="2800" b="1" dirty="0" smtClean="0">
                <a:solidFill>
                  <a:srgbClr val="FF0000"/>
                </a:solidFill>
                <a:latin typeface="Tahoma" panose="020B0604030504040204" pitchFamily="34" charset="0"/>
                <a:cs typeface="Tahoma" panose="020B0604030504040204" pitchFamily="34" charset="0"/>
              </a:rPr>
              <a:t>TEŞEKKÜR </a:t>
            </a:r>
            <a:r>
              <a:rPr lang="tr-TR" altLang="tr-TR" sz="2800" b="1" dirty="0">
                <a:solidFill>
                  <a:srgbClr val="FF0000"/>
                </a:solidFill>
                <a:latin typeface="Tahoma" panose="020B0604030504040204" pitchFamily="34" charset="0"/>
                <a:cs typeface="Tahoma" panose="020B0604030504040204" pitchFamily="34" charset="0"/>
              </a:rPr>
              <a:t>EDERİZ…</a:t>
            </a:r>
          </a:p>
          <a:p>
            <a:pPr algn="ctr">
              <a:lnSpc>
                <a:spcPct val="150000"/>
              </a:lnSpc>
              <a:spcBef>
                <a:spcPct val="0"/>
              </a:spcBef>
              <a:buClrTx/>
              <a:buSzTx/>
              <a:buFontTx/>
              <a:buNone/>
            </a:pPr>
            <a:r>
              <a:rPr lang="tr-TR" altLang="tr-TR" sz="2800" b="1" dirty="0">
                <a:solidFill>
                  <a:srgbClr val="FF0000"/>
                </a:solidFill>
                <a:latin typeface="Tahoma" panose="020B0604030504040204" pitchFamily="34" charset="0"/>
                <a:cs typeface="Tahoma" panose="020B0604030504040204" pitchFamily="34" charset="0"/>
              </a:rPr>
              <a:t>Yozgat İl Milli Eğitim </a:t>
            </a:r>
            <a:r>
              <a:rPr lang="tr-TR" altLang="tr-TR" sz="2800" b="1" dirty="0" smtClean="0">
                <a:solidFill>
                  <a:srgbClr val="FF0000"/>
                </a:solidFill>
                <a:latin typeface="Tahoma" panose="020B0604030504040204" pitchFamily="34" charset="0"/>
                <a:cs typeface="Tahoma" panose="020B0604030504040204" pitchFamily="34" charset="0"/>
              </a:rPr>
              <a:t>Müdürlüğü</a:t>
            </a:r>
            <a:endParaRPr lang="tr-TR" altLang="tr-TR" sz="2800" b="1" dirty="0">
              <a:solidFill>
                <a:schemeClr val="accent2"/>
              </a:solidFill>
              <a:latin typeface="Arial" panose="020B0604020202020204" pitchFamily="34" charset="0"/>
              <a:ea typeface="ＭＳ Ｐゴシック" panose="020B0600070205080204" pitchFamily="34" charset="-128"/>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2" y="476250"/>
            <a:ext cx="7343775" cy="2955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C7618FE5-4BB9-4945-825D-8DB14AE9B1F9}"/>
              </a:ext>
            </a:extLst>
          </p:cNvPr>
          <p:cNvSpPr>
            <a:spLocks noGrp="1" noChangeArrowheads="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tr-TR" altLang="tr-TR">
                <a:solidFill>
                  <a:schemeClr val="accent2"/>
                </a:solidFill>
                <a:effectLst/>
                <a:latin typeface="Arial" panose="020B0604020202020204" pitchFamily="34" charset="0"/>
              </a:rPr>
              <a:t>GENEL AÇIKLAMALAR</a:t>
            </a:r>
          </a:p>
        </p:txBody>
      </p:sp>
      <p:sp>
        <p:nvSpPr>
          <p:cNvPr id="17411" name="Rectangle 3">
            <a:extLst>
              <a:ext uri="{FF2B5EF4-FFF2-40B4-BE49-F238E27FC236}">
                <a16:creationId xmlns:a16="http://schemas.microsoft.com/office/drawing/2014/main" xmlns="" id="{29FDB40D-6296-4CD0-8722-39C4BA4AD94D}"/>
              </a:ext>
            </a:extLst>
          </p:cNvPr>
          <p:cNvSpPr>
            <a:spLocks noGrp="1"/>
          </p:cNvSpPr>
          <p:nvPr>
            <p:ph type="body" idx="4294967295"/>
          </p:nvPr>
        </p:nvSpPr>
        <p:spPr/>
        <p:txBody>
          <a:bodyPr/>
          <a:lstStyle/>
          <a:p>
            <a:pPr algn="just"/>
            <a:r>
              <a:rPr lang="tr-TR" altLang="tr-TR" sz="2000" b="1">
                <a:latin typeface="Tahoma" panose="020B0604030504040204" pitchFamily="34" charset="0"/>
              </a:rPr>
              <a:t>Merkezî Yerleştirme</a:t>
            </a:r>
            <a:r>
              <a:rPr lang="tr-TR" altLang="tr-TR" sz="2000">
                <a:latin typeface="Tahoma" panose="020B0604030504040204" pitchFamily="34" charset="0"/>
              </a:rPr>
              <a:t>, merkezi sınavla öğrenci alan fen liseleri, sosyal bilimler liseleri, proje uygulayan eğitim kurumları ile mesleki ve teknik Anadolu liselerinin Anadolu teknik programlarına tercihler doğrultusunda Merkezi Sınav Puanı üstünlüğüne göre yapılacaktır.</a:t>
            </a:r>
            <a:endParaRPr lang="tr-TR" altLang="tr-TR" sz="2000">
              <a:latin typeface="Arial" panose="020B0604020202020204" pitchFamily="34" charset="0"/>
            </a:endParaRPr>
          </a:p>
          <a:p>
            <a:pPr algn="just">
              <a:buFont typeface="Wingdings 3" panose="05040102010807070707" pitchFamily="18" charset="2"/>
              <a:buNone/>
            </a:pPr>
            <a:endParaRPr lang="tr-TR" altLang="tr-TR" sz="2000">
              <a:latin typeface="Arial" panose="020B0604020202020204" pitchFamily="34" charset="0"/>
            </a:endParaRPr>
          </a:p>
          <a:p>
            <a:pPr algn="just"/>
            <a:r>
              <a:rPr lang="tr-TR" altLang="tr-TR" sz="2000" b="1">
                <a:latin typeface="Tahoma" panose="020B0604030504040204" pitchFamily="34" charset="0"/>
              </a:rPr>
              <a:t>Yerel yerleştirme</a:t>
            </a:r>
            <a:r>
              <a:rPr lang="tr-TR" altLang="tr-TR" sz="2000">
                <a:latin typeface="Tahoma" panose="020B0604030504040204" pitchFamily="34" charset="0"/>
              </a:rPr>
              <a:t>, okulların türü, okulların kontenjanı, okulların bulundukları yere göre oluşturulan ortaöğretim kayıt alanı ile öğrencilerin ikamet adresleri, öğrencilerin ortaokullarda bulunuşlukları, tercih önceliği, okul başarı puanları, devam-devamsızlık ve yaş kriterleri göz önünde bulundurularak yapılacaktır. Yerel yerleştirme işlemi, il ve ilçe Millî Eğitim Müdürlüklerince belirlenen ortaöğretim kurumlarına açıklanan kontenjanlara göre yapılacaktır. </a:t>
            </a:r>
            <a:endParaRPr lang="tr-TR" altLang="tr-TR"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p:cTn id="13"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7411">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p:cTn id="19"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41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174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1">
            <a:extLst>
              <a:ext uri="{FF2B5EF4-FFF2-40B4-BE49-F238E27FC236}">
                <a16:creationId xmlns:a16="http://schemas.microsoft.com/office/drawing/2014/main" xmlns="" id="{D5F3DD12-A33F-41FF-A886-6049B0DFCF99}"/>
              </a:ext>
            </a:extLst>
          </p:cNvPr>
          <p:cNvSpPr>
            <a:spLocks noGrp="1"/>
          </p:cNvSpPr>
          <p:nvPr>
            <p:ph idx="1"/>
          </p:nvPr>
        </p:nvSpPr>
        <p:spPr>
          <a:xfrm>
            <a:off x="457200" y="555625"/>
            <a:ext cx="8229600" cy="5394325"/>
          </a:xfrm>
        </p:spPr>
        <p:txBody>
          <a:bodyPr/>
          <a:lstStyle/>
          <a:p>
            <a:pPr algn="just"/>
            <a:r>
              <a:rPr lang="tr-TR" altLang="tr-TR" sz="2000" b="1">
                <a:latin typeface="Tahoma" panose="020B0604030504040204" pitchFamily="34" charset="0"/>
              </a:rPr>
              <a:t>Güzel Sanatlar Liseleri, Spor Liseleri, Klasik Sanatlar ve Musiki, Görsel Sanatlar ve Spor Programı/Projesi Uygulayan Anadolu İmam Hatip Liselerine </a:t>
            </a:r>
            <a:r>
              <a:rPr lang="tr-TR" altLang="tr-TR" sz="2000">
                <a:latin typeface="Tahoma" panose="020B0604030504040204" pitchFamily="34" charset="0"/>
              </a:rPr>
              <a:t>yerleştirme iş ve işlemleri ile öğrencilerin okullara kayıtları 13 Temmuz 2018 tarihine kadar    (saat 17.00) tamamlanacaktır.</a:t>
            </a:r>
          </a:p>
          <a:p>
            <a:pPr>
              <a:buFont typeface="Wingdings 3" panose="05040102010807070707" pitchFamily="18" charset="2"/>
              <a:buNone/>
            </a:pPr>
            <a:endParaRPr lang="tr-TR" altLang="tr-TR" sz="2000">
              <a:latin typeface="Tahoma" panose="020B0604030504040204" pitchFamily="34" charset="0"/>
            </a:endParaRPr>
          </a:p>
          <a:p>
            <a:pPr algn="just"/>
            <a:r>
              <a:rPr lang="tr-TR" altLang="tr-TR" sz="2000" b="1">
                <a:latin typeface="Tahoma" panose="020B0604030504040204" pitchFamily="34" charset="0"/>
              </a:rPr>
              <a:t>Özel Öğretim Kurumları Genel Müdürlüğüne bağlı özel ortaöğretim kurumları</a:t>
            </a:r>
            <a:r>
              <a:rPr lang="tr-TR" altLang="tr-TR" sz="2000">
                <a:latin typeface="Tahoma" panose="020B0604030504040204" pitchFamily="34" charset="0"/>
              </a:rPr>
              <a:t>, Merkezî Sınav Puanı esas alınarak kendi yönetmeliklerine göre öğrenci alabilecektir. 2018-2019 eğitim öğretim yılı için özel okul kayıt işlemleri, 27 Haziran-13 Temmuz 2018 tarihleri arasında yapılabilecektir. Yerleştirme sonuçları aynı eğitim-öğretim yılı için geçerli olacaktır. Özel Öğretim Kurumlarına kayıt işlemini tamamlayan öğrencilere tercih ekranı açılmayacaktır. Ancak öğrenciler, tercih süresi içerisinde kayıtlarını iptal ettirmeleri durumunda tercihte bulunabilecektir.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500" fill="hold"/>
                                        <p:tgtEl>
                                          <p:spTgt spid="184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434">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anim calcmode="lin" valueType="num">
                                      <p:cBhvr>
                                        <p:cTn id="13" dur="500" fill="hold"/>
                                        <p:tgtEl>
                                          <p:spTgt spid="1843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843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çerik Yer Tutucusu 1">
            <a:extLst>
              <a:ext uri="{FF2B5EF4-FFF2-40B4-BE49-F238E27FC236}">
                <a16:creationId xmlns:a16="http://schemas.microsoft.com/office/drawing/2014/main" xmlns="" id="{485D3E9E-E5ED-4900-8B83-FA2A81349182}"/>
              </a:ext>
            </a:extLst>
          </p:cNvPr>
          <p:cNvSpPr>
            <a:spLocks noGrp="1"/>
          </p:cNvSpPr>
          <p:nvPr>
            <p:ph idx="1"/>
          </p:nvPr>
        </p:nvSpPr>
        <p:spPr>
          <a:xfrm>
            <a:off x="539750" y="966788"/>
            <a:ext cx="8229600" cy="5054600"/>
          </a:xfrm>
        </p:spPr>
        <p:txBody>
          <a:bodyPr/>
          <a:lstStyle/>
          <a:p>
            <a:pPr algn="just"/>
            <a:r>
              <a:rPr lang="tr-TR" altLang="tr-TR" sz="2000" b="1">
                <a:latin typeface="Tahoma" panose="020B0604030504040204" pitchFamily="34" charset="0"/>
              </a:rPr>
              <a:t>Açık Öğretim Ortaokulu </a:t>
            </a:r>
            <a:r>
              <a:rPr lang="tr-TR" altLang="tr-TR" sz="2000">
                <a:latin typeface="Tahoma" panose="020B0604030504040204" pitchFamily="34" charset="0"/>
              </a:rPr>
              <a:t>öğrencileri, kayıt kabul şartlarını taşımaları hâlinde sınavla öğrenci alan okullar için tercihlerini bu kılavuz ekinde yer alan Açık Öğretim Ortaokulu ve Yurtdışından Başvuran Öğrenciler İçin “</a:t>
            </a:r>
            <a:r>
              <a:rPr lang="tr-TR" altLang="tr-TR" sz="2000">
                <a:solidFill>
                  <a:schemeClr val="accent2"/>
                </a:solidFill>
                <a:latin typeface="Tahoma" panose="020B0604030504040204" pitchFamily="34" charset="0"/>
              </a:rPr>
              <a:t>Tercih Ön Çalışma Formu Ek‐2”yi</a:t>
            </a:r>
            <a:r>
              <a:rPr lang="tr-TR" altLang="tr-TR" sz="2000">
                <a:latin typeface="Tahoma" panose="020B0604030504040204" pitchFamily="34" charset="0"/>
              </a:rPr>
              <a:t> doldurarak yapacaktır. Öğrencilerin doldurdukları formu, Ölçme, Değerlendirme ve Sınav Hizmetleri Genel Müdürlüğü Emniyet Mahallesi Milas Sokak No:21 (06500) Teknikokullar - Yenimahalle/ANKARA adresine 13 Temmuz 2018 tarihi mesai bitimine kadar APS veya dengi hızlı posta hizmeti ile göndereceklerdir. Gecikmelerden öğrenci velisi sorumludur.</a:t>
            </a:r>
          </a:p>
          <a:p>
            <a:pPr algn="just"/>
            <a:endParaRPr lang="tr-TR" altLang="tr-TR" sz="2000">
              <a:latin typeface="Tahoma" panose="020B0604030504040204" pitchFamily="34" charset="0"/>
            </a:endParaRPr>
          </a:p>
          <a:p>
            <a:pPr algn="just"/>
            <a:r>
              <a:rPr lang="tr-TR" altLang="tr-TR" sz="2000">
                <a:latin typeface="Tahoma" panose="020B0604030504040204" pitchFamily="34" charset="0"/>
              </a:rPr>
              <a:t>Açık Öğretim Ortaokulu öğrencilerinin yerleştirme işlemleri, yerel yerleştirme ile öğrenci alan okullar için yerleştirme talebinde bulunmaları hâlinde, ikamet adresleri dikkate alınarak İl/İlçe Öğrenci Yerleştirme ve Nakil Komisyonlarınca 10-14 Eylül 2018 tarihlerinde yapılacaktır.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p:cTn id="7" dur="500" fill="hold"/>
                                        <p:tgtEl>
                                          <p:spTgt spid="194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458">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anim calcmode="lin" valueType="num">
                                      <p:cBhvr>
                                        <p:cTn id="13" dur="500" fill="hold"/>
                                        <p:tgtEl>
                                          <p:spTgt spid="1945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945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çerik Yer Tutucusu 1">
            <a:extLst>
              <a:ext uri="{FF2B5EF4-FFF2-40B4-BE49-F238E27FC236}">
                <a16:creationId xmlns:a16="http://schemas.microsoft.com/office/drawing/2014/main" xmlns="" id="{D7EA3FC4-6A0E-4392-BB61-A05EC0517160}"/>
              </a:ext>
            </a:extLst>
          </p:cNvPr>
          <p:cNvSpPr>
            <a:spLocks noGrp="1"/>
          </p:cNvSpPr>
          <p:nvPr>
            <p:ph idx="1"/>
          </p:nvPr>
        </p:nvSpPr>
        <p:spPr>
          <a:xfrm>
            <a:off x="427038" y="981075"/>
            <a:ext cx="8289925" cy="4392613"/>
          </a:xfrm>
        </p:spPr>
        <p:txBody>
          <a:bodyPr/>
          <a:lstStyle/>
          <a:p>
            <a:pPr algn="just"/>
            <a:r>
              <a:rPr lang="tr-TR" altLang="tr-TR" sz="2000" b="1">
                <a:latin typeface="Tahoma" panose="020B0604030504040204" pitchFamily="34" charset="0"/>
              </a:rPr>
              <a:t>Yurt dışından sınava giren öğrenciler</a:t>
            </a:r>
            <a:r>
              <a:rPr lang="tr-TR" altLang="tr-TR" sz="2000">
                <a:latin typeface="Tahoma" panose="020B0604030504040204" pitchFamily="34" charset="0"/>
              </a:rPr>
              <a:t>, e‐Okul sisteminde kayıtlı ise tercihlerini http://www.meb.gov.tr adresinden yaparak, okul müdürlüklerine onaylatacaktır. Bu imkânı olmayan yurt dışındaki öğrenciler ise sınavla öğrenci alan okullar için tercihlerini bu kılavuz ekinde yer alan Açık Öğretim Ortaokulu ve Yurtdışından Başvuran Öğrenciler İçin “</a:t>
            </a:r>
            <a:r>
              <a:rPr lang="tr-TR" altLang="tr-TR" sz="2000">
                <a:solidFill>
                  <a:schemeClr val="accent2"/>
                </a:solidFill>
                <a:latin typeface="Tahoma" panose="020B0604030504040204" pitchFamily="34" charset="0"/>
              </a:rPr>
              <a:t>Tercih Ön Çalışma Formu Ek‐2</a:t>
            </a:r>
            <a:r>
              <a:rPr lang="tr-TR" altLang="tr-TR" sz="2000">
                <a:latin typeface="Tahoma" panose="020B0604030504040204" pitchFamily="34" charset="0"/>
              </a:rPr>
              <a:t>” formunu doldurarak yapacaktır. Öğrencilerin doldurdukları formu, yerleştirme için 13 Temmuz 2018 tarihi mesai bitimine kadar APS veya dengi hızlı posta hizmeti ile Ölçme, Değerlendirme ve Sınav Hizmetleri Genel Müdürlüğü Emniyet Mahallesi Milas Sokak No:21 (06500) Teknikokullar - Yenimahalle/ANKARA adresine göndermeleri gerekmektedir. Ayrıca ilgili öğrencilerin, yerleştirmeye esas nakil başvuruları için tercihlerini, yerleştirme takviminde belirtilen tercih süresi içinde göndermeleri gerekmektedir. Tercihlerden ve olabilecek gecikmelerden, öğrenci velisi sorumlu olacaktır.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p:cTn id="7" dur="500" fill="hold"/>
                                        <p:tgtEl>
                                          <p:spTgt spid="2048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4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2540C1CF-2BA6-4664-965E-A57DDB2FAFAE}"/>
              </a:ext>
            </a:extLst>
          </p:cNvPr>
          <p:cNvSpPr>
            <a:spLocks noGrp="1" noChangeArrowheads="1"/>
          </p:cNvSpPr>
          <p:nvPr>
            <p:ph type="title" idx="4294967295"/>
          </p:nvPr>
        </p:nvSpPr>
        <p:spPr bwMode="auto">
          <a:xfrm>
            <a:off x="468313" y="26035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tr-TR" altLang="tr-TR">
                <a:solidFill>
                  <a:schemeClr val="accent2"/>
                </a:solidFill>
                <a:effectLst/>
                <a:latin typeface="Tahoma" panose="020B0604030504040204" pitchFamily="34" charset="0"/>
              </a:rPr>
              <a:t>TERCİH İŞLEMLERİ</a:t>
            </a:r>
          </a:p>
        </p:txBody>
      </p:sp>
      <p:sp>
        <p:nvSpPr>
          <p:cNvPr id="21507" name="Rectangle 3">
            <a:extLst>
              <a:ext uri="{FF2B5EF4-FFF2-40B4-BE49-F238E27FC236}">
                <a16:creationId xmlns:a16="http://schemas.microsoft.com/office/drawing/2014/main" xmlns="" id="{2482D6E1-7AD4-40C5-A54B-D5B9AEAEB4A7}"/>
              </a:ext>
            </a:extLst>
          </p:cNvPr>
          <p:cNvSpPr>
            <a:spLocks noGrp="1"/>
          </p:cNvSpPr>
          <p:nvPr>
            <p:ph type="body" idx="4294967295"/>
          </p:nvPr>
        </p:nvSpPr>
        <p:spPr>
          <a:xfrm>
            <a:off x="468313" y="1484313"/>
            <a:ext cx="8229600" cy="3168650"/>
          </a:xfrm>
        </p:spPr>
        <p:txBody>
          <a:bodyPr/>
          <a:lstStyle/>
          <a:p>
            <a:endParaRPr lang="tr-TR" altLang="tr-TR" sz="2000">
              <a:latin typeface="Tahoma" panose="020B0604030504040204" pitchFamily="34" charset="0"/>
            </a:endParaRPr>
          </a:p>
          <a:p>
            <a:pPr algn="just"/>
            <a:r>
              <a:rPr lang="tr-TR" altLang="tr-TR" sz="2000">
                <a:latin typeface="Tahoma" panose="020B0604030504040204" pitchFamily="34" charset="0"/>
              </a:rPr>
              <a:t>Bakanlığımız </a:t>
            </a:r>
            <a:r>
              <a:rPr lang="tr-TR" altLang="tr-TR" sz="2000" b="1">
                <a:latin typeface="Tahoma" panose="020B0604030504040204" pitchFamily="34" charset="0"/>
              </a:rPr>
              <a:t>http://www.meb.gov.tr ,</a:t>
            </a:r>
            <a:endParaRPr lang="tr-TR" altLang="tr-TR" sz="2000">
              <a:latin typeface="Tahoma" panose="020B0604030504040204" pitchFamily="34" charset="0"/>
            </a:endParaRPr>
          </a:p>
          <a:p>
            <a:pPr algn="just"/>
            <a:r>
              <a:rPr lang="tr-TR" altLang="tr-TR" sz="2000" b="1">
                <a:latin typeface="Tahoma" panose="020B0604030504040204" pitchFamily="34" charset="0"/>
              </a:rPr>
              <a:t>https://e­okul.meb.gov.tr </a:t>
            </a:r>
            <a:r>
              <a:rPr lang="tr-TR" altLang="tr-TR" sz="2000">
                <a:latin typeface="Tahoma" panose="020B0604030504040204" pitchFamily="34" charset="0"/>
              </a:rPr>
              <a:t>internet adreslerinde yayımlanan tercih listelerine göre, öğrenci velisi tarafından </a:t>
            </a:r>
          </a:p>
          <a:p>
            <a:pPr algn="just">
              <a:buFont typeface="Wingdings 3" panose="05040102010807070707" pitchFamily="18" charset="2"/>
              <a:buNone/>
            </a:pPr>
            <a:r>
              <a:rPr lang="tr-TR" altLang="tr-TR" sz="2000">
                <a:latin typeface="Tahoma" panose="020B0604030504040204" pitchFamily="34" charset="0"/>
              </a:rPr>
              <a:t>   02-13 Temmuz 2018 tarihleri arasında yapılacaktır.</a:t>
            </a:r>
          </a:p>
          <a:p>
            <a:pPr algn="just">
              <a:buFont typeface="Wingdings 3" panose="05040102010807070707" pitchFamily="18" charset="2"/>
              <a:buNone/>
            </a:pPr>
            <a:r>
              <a:rPr lang="tr-TR" altLang="tr-TR" sz="2000">
                <a:latin typeface="Tahoma" panose="020B0604030504040204" pitchFamily="34" charset="0"/>
              </a:rPr>
              <a:t>   Yapılan tercihler elektronik ortamda okul müdürlüklerince onaylanacaktır.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p:cTn id="13"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1507">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1507">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p:cTn id="25"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21507">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p:cTn id="31" dur="5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1507">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xmlns="" id="{0C53337B-6618-4A12-86AC-72E79E3AA7CD}"/>
              </a:ext>
            </a:extLst>
          </p:cNvPr>
          <p:cNvSpPr>
            <a:spLocks noGrp="1"/>
          </p:cNvSpPr>
          <p:nvPr>
            <p:ph type="body" idx="4294967295"/>
          </p:nvPr>
        </p:nvSpPr>
        <p:spPr/>
        <p:txBody>
          <a:bodyPr/>
          <a:lstStyle/>
          <a:p>
            <a:pPr algn="just"/>
            <a:r>
              <a:rPr lang="tr-TR" altLang="tr-TR" sz="1800">
                <a:latin typeface="Tahoma" panose="020B0604030504040204" pitchFamily="34" charset="0"/>
                <a:cs typeface="Arial" panose="020B0604020202020204" pitchFamily="34" charset="0"/>
              </a:rPr>
              <a:t>Öğrencilerimiz,  </a:t>
            </a:r>
            <a:r>
              <a:rPr lang="tr-TR" altLang="tr-TR" sz="1800" b="1">
                <a:latin typeface="Tahoma" panose="020B0604030504040204" pitchFamily="34" charset="0"/>
              </a:rPr>
              <a:t>Merkezî Sınav Puanı ile Öğrenci Alan Okullar</a:t>
            </a:r>
            <a:r>
              <a:rPr lang="tr-TR" altLang="tr-TR" sz="1800">
                <a:latin typeface="Tahoma" panose="020B0604030504040204" pitchFamily="34" charset="0"/>
              </a:rPr>
              <a:t>, </a:t>
            </a:r>
            <a:r>
              <a:rPr lang="tr-TR" altLang="tr-TR" sz="1800" b="1">
                <a:latin typeface="Tahoma" panose="020B0604030504040204" pitchFamily="34" charset="0"/>
              </a:rPr>
              <a:t>Yerel Yerleştirme ile Öğrenci Alan Okullar, Pansiyonlu Okullar  </a:t>
            </a:r>
            <a:r>
              <a:rPr lang="tr-TR" altLang="tr-TR" sz="1800">
                <a:latin typeface="Tahoma" panose="020B0604030504040204" pitchFamily="34" charset="0"/>
              </a:rPr>
              <a:t>olmak     üzere 3  grupta, 5’er tercih yapabileceklerdir. </a:t>
            </a:r>
          </a:p>
          <a:p>
            <a:pPr algn="just" eaLnBrk="1" hangingPunct="1">
              <a:buFont typeface="Wingdings 3" panose="05040102010807070707" pitchFamily="18" charset="2"/>
              <a:buNone/>
            </a:pPr>
            <a:r>
              <a:rPr lang="tr-TR" altLang="tr-TR" sz="1800">
                <a:latin typeface="Tahoma" panose="020B0604030504040204" pitchFamily="34" charset="0"/>
                <a:cs typeface="Arial" panose="020B0604020202020204" pitchFamily="34" charset="0"/>
              </a:rPr>
              <a:t>   </a:t>
            </a:r>
            <a:endParaRPr lang="tr-TR" altLang="tr-TR" sz="1800">
              <a:latin typeface="Tahoma" panose="020B0604030504040204" pitchFamily="34" charset="0"/>
            </a:endParaRPr>
          </a:p>
          <a:p>
            <a:pPr algn="just"/>
            <a:r>
              <a:rPr lang="tr-TR" altLang="tr-TR" sz="1800">
                <a:latin typeface="Tahoma" panose="020B0604030504040204" pitchFamily="34" charset="0"/>
              </a:rPr>
              <a:t>Sınava giren ve Merkezî Sınav Puanına sahip olan öğrenciler dâhil </a:t>
            </a:r>
            <a:r>
              <a:rPr lang="tr-TR" altLang="tr-TR" sz="1800" b="1">
                <a:latin typeface="Tahoma" panose="020B0604030504040204" pitchFamily="34" charset="0"/>
              </a:rPr>
              <a:t>tüm öğrenciler </a:t>
            </a:r>
            <a:r>
              <a:rPr lang="tr-TR" altLang="tr-TR" sz="1800">
                <a:latin typeface="Tahoma" panose="020B0604030504040204" pitchFamily="34" charset="0"/>
              </a:rPr>
              <a:t>yerel yerleştirme ile öğrenci alan okul tercihinde bulunmak zorundadır.  </a:t>
            </a:r>
            <a:r>
              <a:rPr lang="tr-TR" altLang="tr-TR" sz="1800" b="1" i="1">
                <a:latin typeface="Tahoma" panose="020B0604030504040204" pitchFamily="34" charset="0"/>
              </a:rPr>
              <a:t>Yerel Yerleştirme ile Öğrenci Alan Okullar </a:t>
            </a:r>
            <a:r>
              <a:rPr lang="tr-TR" altLang="tr-TR" sz="1800">
                <a:latin typeface="Tahoma" panose="020B0604030504040204" pitchFamily="34" charset="0"/>
              </a:rPr>
              <a:t>ekranından tercih yapılmaması durumunda, öğrencilere </a:t>
            </a:r>
            <a:r>
              <a:rPr lang="tr-TR" altLang="tr-TR" sz="1800" b="1" i="1">
                <a:latin typeface="Tahoma" panose="020B0604030504040204" pitchFamily="34" charset="0"/>
              </a:rPr>
              <a:t>Merkezî Sınavla Öğrenci Alan Okullar </a:t>
            </a:r>
            <a:r>
              <a:rPr lang="tr-TR" altLang="tr-TR" sz="1800">
                <a:latin typeface="Tahoma" panose="020B0604030504040204" pitchFamily="34" charset="0"/>
              </a:rPr>
              <a:t>ile </a:t>
            </a:r>
            <a:r>
              <a:rPr lang="tr-TR" altLang="tr-TR" sz="1800" b="1" i="1">
                <a:latin typeface="Tahoma" panose="020B0604030504040204" pitchFamily="34" charset="0"/>
              </a:rPr>
              <a:t>Pansiyonlu Okullar </a:t>
            </a:r>
            <a:r>
              <a:rPr lang="tr-TR" altLang="tr-TR" sz="1800">
                <a:latin typeface="Tahoma" panose="020B0604030504040204" pitchFamily="34" charset="0"/>
              </a:rPr>
              <a:t>tercih ekranı açılmayacaktır.</a:t>
            </a:r>
          </a:p>
          <a:p>
            <a:pPr algn="just"/>
            <a:endParaRPr lang="tr-TR" altLang="tr-TR" sz="1800">
              <a:latin typeface="Tahoma" panose="020B0604030504040204" pitchFamily="34" charset="0"/>
            </a:endParaRPr>
          </a:p>
          <a:p>
            <a:pPr algn="just"/>
            <a:r>
              <a:rPr lang="tr-TR" altLang="tr-TR" sz="1800">
                <a:latin typeface="Tahoma" panose="020B0604030504040204" pitchFamily="34" charset="0"/>
              </a:rPr>
              <a:t>Merkezî Sınava girmeyen öğrenciler ise Yerel Yerleştirme ile Öğrenci Alan Okullar ve Pansiyonlu Okullar olmak üzere 2 (iki) grupta 5’er tercih yapabileceklerdir.</a:t>
            </a:r>
          </a:p>
          <a:p>
            <a:endParaRPr lang="tr-TR" altLang="tr-TR"/>
          </a:p>
        </p:txBody>
      </p:sp>
      <p:sp>
        <p:nvSpPr>
          <p:cNvPr id="58373" name="Rectangle 5">
            <a:extLst>
              <a:ext uri="{FF2B5EF4-FFF2-40B4-BE49-F238E27FC236}">
                <a16:creationId xmlns:a16="http://schemas.microsoft.com/office/drawing/2014/main" xmlns="" id="{DA3139BD-67B3-47B1-BC7C-22D2E3D2CC9D}"/>
              </a:ext>
            </a:extLst>
          </p:cNvPr>
          <p:cNvSpPr>
            <a:spLocks noGrp="1" noChangeArrowheads="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tr-TR" altLang="tr-TR">
                <a:solidFill>
                  <a:schemeClr val="accent2"/>
                </a:solidFill>
                <a:effectLst/>
                <a:latin typeface="Tahoma" panose="020B0604030504040204" pitchFamily="34" charset="0"/>
              </a:rPr>
              <a:t>TERCİH TÜRLERİ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500" fill="hold"/>
                                        <p:tgtEl>
                                          <p:spTgt spid="225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530">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p:cTn id="13" dur="500" fill="hold"/>
                                        <p:tgtEl>
                                          <p:spTgt spid="2253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2530">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2530">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 calcmode="lin" valueType="num">
                                      <p:cBhvr>
                                        <p:cTn id="19" dur="500" fill="hold"/>
                                        <p:tgtEl>
                                          <p:spTgt spid="2253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253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2530">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 calcmode="lin" valueType="num">
                                      <p:cBhvr>
                                        <p:cTn id="25" dur="500" fill="hold"/>
                                        <p:tgtEl>
                                          <p:spTgt spid="22530">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2530">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22530">
                                            <p:txEl>
                                              <p:pRg st="4" end="4"/>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8373"/>
                                        </p:tgtEl>
                                        <p:attrNameLst>
                                          <p:attrName>style.visibility</p:attrName>
                                        </p:attrNameLst>
                                      </p:cBhvr>
                                      <p:to>
                                        <p:strVal val="visible"/>
                                      </p:to>
                                    </p:set>
                                    <p:anim calcmode="lin" valueType="num">
                                      <p:cBhvr>
                                        <p:cTn id="31" dur="500" fill="hold"/>
                                        <p:tgtEl>
                                          <p:spTgt spid="58373"/>
                                        </p:tgtEl>
                                        <p:attrNameLst>
                                          <p:attrName>ppt_w</p:attrName>
                                        </p:attrNameLst>
                                      </p:cBhvr>
                                      <p:tavLst>
                                        <p:tav tm="0">
                                          <p:val>
                                            <p:fltVal val="0"/>
                                          </p:val>
                                        </p:tav>
                                        <p:tav tm="100000">
                                          <p:val>
                                            <p:strVal val="#ppt_w"/>
                                          </p:val>
                                        </p:tav>
                                      </p:tavLst>
                                    </p:anim>
                                    <p:anim calcmode="lin" valueType="num">
                                      <p:cBhvr>
                                        <p:cTn id="32" dur="500" fill="hold"/>
                                        <p:tgtEl>
                                          <p:spTgt spid="58373"/>
                                        </p:tgtEl>
                                        <p:attrNameLst>
                                          <p:attrName>ppt_h</p:attrName>
                                        </p:attrNameLst>
                                      </p:cBhvr>
                                      <p:tavLst>
                                        <p:tav tm="0">
                                          <p:val>
                                            <p:fltVal val="0"/>
                                          </p:val>
                                        </p:tav>
                                        <p:tav tm="100000">
                                          <p:val>
                                            <p:strVal val="#ppt_h"/>
                                          </p:val>
                                        </p:tav>
                                      </p:tavLst>
                                    </p:anim>
                                    <p:animEffect transition="in" filter="fade">
                                      <p:cBhvr>
                                        <p:cTn id="33"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5837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Flow</Template>
  <TotalTime>5114</TotalTime>
  <Words>2233</Words>
  <Application>Microsoft Office PowerPoint</Application>
  <PresentationFormat>Ekran Gösterisi (4:3)</PresentationFormat>
  <Paragraphs>197</Paragraphs>
  <Slides>31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ＭＳ Ｐゴシック</vt:lpstr>
      <vt:lpstr>Arial</vt:lpstr>
      <vt:lpstr>Lucida Sans Unicode</vt:lpstr>
      <vt:lpstr>Tahoma</vt:lpstr>
      <vt:lpstr>Verdana</vt:lpstr>
      <vt:lpstr>Wingdings 2</vt:lpstr>
      <vt:lpstr>Wingdings 3</vt:lpstr>
      <vt:lpstr>Kalabalık</vt:lpstr>
      <vt:lpstr>PowerPoint Sunusu</vt:lpstr>
      <vt:lpstr>TERCİH VE YERLEŞTİRME TAKVİMİ</vt:lpstr>
      <vt:lpstr>TANIMLAR</vt:lpstr>
      <vt:lpstr>GENEL AÇIKLAMALAR</vt:lpstr>
      <vt:lpstr>PowerPoint Sunusu</vt:lpstr>
      <vt:lpstr>PowerPoint Sunusu</vt:lpstr>
      <vt:lpstr>PowerPoint Sunusu</vt:lpstr>
      <vt:lpstr>TERCİH İŞLEMLERİ</vt:lpstr>
      <vt:lpstr>TERCİH TÜRLERİ</vt:lpstr>
      <vt:lpstr>PowerPoint Sunusu</vt:lpstr>
      <vt:lpstr>YEREL YERLEŞTİRME  TERCİH EKRANINDAKİ OKULLAR</vt:lpstr>
      <vt:lpstr>PowerPoint Sunusu</vt:lpstr>
      <vt:lpstr>PowerPoint Sunusu</vt:lpstr>
      <vt:lpstr>PowerPoint Sunusu</vt:lpstr>
      <vt:lpstr> YERLEŞTİRME İŞLEMLERİ </vt:lpstr>
      <vt:lpstr>PowerPoint Sunusu</vt:lpstr>
      <vt:lpstr>PowerPoint Sunusu</vt:lpstr>
      <vt:lpstr>MERKEZİ YERLEŞTİRME ESASLARI </vt:lpstr>
      <vt:lpstr>YEREL YERLEŞTİRME ESASLARI</vt:lpstr>
      <vt:lpstr>PowerPoint Sunusu</vt:lpstr>
      <vt:lpstr>PowerPoint Sunusu</vt:lpstr>
      <vt:lpstr>PowerPoint Sunusu</vt:lpstr>
      <vt:lpstr>PowerPoint Sunusu</vt:lpstr>
      <vt:lpstr>NAKİL İŞLEMLERİ</vt:lpstr>
      <vt:lpstr>PowerPoint Sunusu</vt:lpstr>
      <vt:lpstr>OKUL MÜDÜRLÜKLERİNCE YAPILACAK İŞ VE İŞLEMLER </vt:lpstr>
      <vt:lpstr>SIKÇA SORULAN SORULAR</vt:lpstr>
      <vt:lpstr>PowerPoint Sunusu</vt:lpstr>
      <vt:lpstr>YERLEŞTİRME TERCİHLERİ İÇİN ÖN ÇALIŞMA FORMU</vt:lpstr>
      <vt:lpstr>AÇIK ÖĞRETİM ORTAOKULU VE YURTDIŞINDAN BAŞVURAN ÖĞRENCİLER İÇİN TERCİH ÖN ÇALIŞMA FORMU</vt:lpstr>
      <vt:lpstr>PowerPoint Sunusu</vt:lpstr>
    </vt:vector>
  </TitlesOfParts>
  <Manager>Murat Civelek</Manager>
  <Company>Http://www.rehberlik.biz.tr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TEOG Sunumu</dc:title>
  <dc:subject>2015 TEOG TANITIMI</dc:subject>
  <dc:creator>Murat Civelek</dc:creator>
  <cp:keywords>2015 TEOG Sunumu, http:/www.rehberlik.biz.tr</cp:keywords>
  <dc:description>2015 TEOG Sunumu</dc:description>
  <cp:lastModifiedBy>AdemOZTURK01</cp:lastModifiedBy>
  <cp:revision>599</cp:revision>
  <dcterms:created xsi:type="dcterms:W3CDTF">2007-03-03T08:52:54Z</dcterms:created>
  <dcterms:modified xsi:type="dcterms:W3CDTF">2018-06-29T12:54:51Z</dcterms:modified>
  <cp:category>ORTAOKUL, ORTAÖĞRETİM</cp:category>
</cp:coreProperties>
</file>